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624" r:id="rId2"/>
    <p:sldId id="631" r:id="rId3"/>
    <p:sldId id="640" r:id="rId4"/>
    <p:sldId id="636" r:id="rId5"/>
    <p:sldId id="695" r:id="rId6"/>
    <p:sldId id="696" r:id="rId7"/>
    <p:sldId id="697" r:id="rId8"/>
    <p:sldId id="698" r:id="rId9"/>
    <p:sldId id="699" r:id="rId10"/>
    <p:sldId id="700" r:id="rId11"/>
    <p:sldId id="701" r:id="rId12"/>
    <p:sldId id="643" r:id="rId13"/>
    <p:sldId id="703" r:id="rId14"/>
    <p:sldId id="704" r:id="rId15"/>
    <p:sldId id="705" r:id="rId16"/>
    <p:sldId id="706" r:id="rId17"/>
    <p:sldId id="707" r:id="rId18"/>
    <p:sldId id="708" r:id="rId19"/>
    <p:sldId id="711" r:id="rId20"/>
    <p:sldId id="727" r:id="rId21"/>
    <p:sldId id="712" r:id="rId22"/>
    <p:sldId id="713" r:id="rId23"/>
    <p:sldId id="639" r:id="rId24"/>
    <p:sldId id="642" r:id="rId25"/>
    <p:sldId id="714" r:id="rId26"/>
    <p:sldId id="715" r:id="rId27"/>
    <p:sldId id="716" r:id="rId28"/>
    <p:sldId id="717" r:id="rId29"/>
    <p:sldId id="645" r:id="rId30"/>
    <p:sldId id="718" r:id="rId31"/>
    <p:sldId id="720" r:id="rId32"/>
    <p:sldId id="719" r:id="rId33"/>
    <p:sldId id="728" r:id="rId34"/>
    <p:sldId id="721" r:id="rId35"/>
    <p:sldId id="731" r:id="rId36"/>
    <p:sldId id="722" r:id="rId37"/>
    <p:sldId id="646" r:id="rId38"/>
    <p:sldId id="723" r:id="rId39"/>
    <p:sldId id="724" r:id="rId40"/>
    <p:sldId id="725" r:id="rId41"/>
    <p:sldId id="690" r:id="rId42"/>
    <p:sldId id="692" r:id="rId43"/>
    <p:sldId id="693" r:id="rId44"/>
    <p:sldId id="694" r:id="rId45"/>
    <p:sldId id="626" r:id="rId46"/>
    <p:sldId id="627" r:id="rId47"/>
  </p:sldIdLst>
  <p:sldSz cx="12192000" cy="6858000"/>
  <p:notesSz cx="6858000" cy="9144000"/>
  <p:defaultTex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118CE7"/>
    <a:srgbClr val="0E91EE"/>
    <a:srgbClr val="108EE9"/>
    <a:srgbClr val="2B2B2B"/>
    <a:srgbClr val="262626"/>
    <a:srgbClr val="191919"/>
    <a:srgbClr val="9B9B9B"/>
    <a:srgbClr val="A0A0A0"/>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3" autoAdjust="0"/>
    <p:restoredTop sz="93901" autoAdjust="0"/>
  </p:normalViewPr>
  <p:slideViewPr>
    <p:cSldViewPr snapToGrid="0" snapToObjects="1">
      <p:cViewPr varScale="1">
        <p:scale>
          <a:sx n="111" d="100"/>
          <a:sy n="111" d="100"/>
        </p:scale>
        <p:origin x="462" y="78"/>
      </p:cViewPr>
      <p:guideLst>
        <p:guide orient="horz"/>
        <p:guide pos="3840"/>
      </p:guideLst>
    </p:cSldViewPr>
  </p:slideViewPr>
  <p:outlineViewPr>
    <p:cViewPr>
      <p:scale>
        <a:sx n="33" d="100"/>
        <a:sy n="33" d="100"/>
      </p:scale>
      <p:origin x="0" y="1325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D1A594-041B-449E-89BC-5A6CB1F5A9AB}" type="datetimeFigureOut">
              <a:rPr lang="id-ID" smtClean="0"/>
              <a:t>24/09/2020</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DDDC53-01B7-4E0F-8BE2-02DC8C672187}" type="slidenum">
              <a:rPr lang="id-ID" smtClean="0"/>
              <a:t>‹#›</a:t>
            </a:fld>
            <a:endParaRPr lang="id-ID"/>
          </a:p>
        </p:txBody>
      </p:sp>
    </p:spTree>
    <p:extLst>
      <p:ext uri="{BB962C8B-B14F-4D97-AF65-F5344CB8AC3E}">
        <p14:creationId xmlns:p14="http://schemas.microsoft.com/office/powerpoint/2010/main" val="41719361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3CCC32-3486-46B1-A8B7-921064D8D59D}" type="datetimeFigureOut">
              <a:rPr lang="en-US" smtClean="0"/>
              <a:t>9/24/2020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D1495A-DD81-44F4-9F54-1F39867BF2D9}" type="slidenum">
              <a:rPr lang="en-US" smtClean="0"/>
              <a:t>‹#›</a:t>
            </a:fld>
            <a:endParaRPr lang="en-US"/>
          </a:p>
        </p:txBody>
      </p:sp>
    </p:spTree>
    <p:extLst>
      <p:ext uri="{BB962C8B-B14F-4D97-AF65-F5344CB8AC3E}">
        <p14:creationId xmlns:p14="http://schemas.microsoft.com/office/powerpoint/2010/main" val="1023919786"/>
      </p:ext>
    </p:extLst>
  </p:cSld>
  <p:clrMap bg1="lt1" tx1="dk1" bg2="lt2" tx2="dk2" accent1="accent1" accent2="accent2" accent3="accent3" accent4="accent4" accent5="accent5" accent6="accent6" hlink="hlink" folHlink="folHlink"/>
  <p:notesStyle>
    <a:lvl1pPr marL="0" algn="l" defTabSz="914340" rtl="0" eaLnBrk="1" latinLnBrk="0" hangingPunct="1">
      <a:defRPr sz="1200" kern="1200">
        <a:solidFill>
          <a:schemeClr val="tx1"/>
        </a:solidFill>
        <a:latin typeface="+mn-lt"/>
        <a:ea typeface="+mn-ea"/>
        <a:cs typeface="+mn-cs"/>
      </a:defRPr>
    </a:lvl1pPr>
    <a:lvl2pPr marL="457170" algn="l" defTabSz="914340" rtl="0" eaLnBrk="1" latinLnBrk="0" hangingPunct="1">
      <a:defRPr sz="1200" kern="1200">
        <a:solidFill>
          <a:schemeClr val="tx1"/>
        </a:solidFill>
        <a:latin typeface="+mn-lt"/>
        <a:ea typeface="+mn-ea"/>
        <a:cs typeface="+mn-cs"/>
      </a:defRPr>
    </a:lvl2pPr>
    <a:lvl3pPr marL="914340" algn="l" defTabSz="914340" rtl="0" eaLnBrk="1" latinLnBrk="0" hangingPunct="1">
      <a:defRPr sz="1200" kern="1200">
        <a:solidFill>
          <a:schemeClr val="tx1"/>
        </a:solidFill>
        <a:latin typeface="+mn-lt"/>
        <a:ea typeface="+mn-ea"/>
        <a:cs typeface="+mn-cs"/>
      </a:defRPr>
    </a:lvl3pPr>
    <a:lvl4pPr marL="1371511" algn="l" defTabSz="914340" rtl="0" eaLnBrk="1" latinLnBrk="0" hangingPunct="1">
      <a:defRPr sz="1200" kern="1200">
        <a:solidFill>
          <a:schemeClr val="tx1"/>
        </a:solidFill>
        <a:latin typeface="+mn-lt"/>
        <a:ea typeface="+mn-ea"/>
        <a:cs typeface="+mn-cs"/>
      </a:defRPr>
    </a:lvl4pPr>
    <a:lvl5pPr marL="1828681" algn="l" defTabSz="914340" rtl="0" eaLnBrk="1" latinLnBrk="0" hangingPunct="1">
      <a:defRPr sz="1200" kern="1200">
        <a:solidFill>
          <a:schemeClr val="tx1"/>
        </a:solidFill>
        <a:latin typeface="+mn-lt"/>
        <a:ea typeface="+mn-ea"/>
        <a:cs typeface="+mn-cs"/>
      </a:defRPr>
    </a:lvl5pPr>
    <a:lvl6pPr marL="2285852" algn="l" defTabSz="914340" rtl="0" eaLnBrk="1" latinLnBrk="0" hangingPunct="1">
      <a:defRPr sz="1200" kern="1200">
        <a:solidFill>
          <a:schemeClr val="tx1"/>
        </a:solidFill>
        <a:latin typeface="+mn-lt"/>
        <a:ea typeface="+mn-ea"/>
        <a:cs typeface="+mn-cs"/>
      </a:defRPr>
    </a:lvl6pPr>
    <a:lvl7pPr marL="2743021" algn="l" defTabSz="914340" rtl="0" eaLnBrk="1" latinLnBrk="0" hangingPunct="1">
      <a:defRPr sz="1200" kern="1200">
        <a:solidFill>
          <a:schemeClr val="tx1"/>
        </a:solidFill>
        <a:latin typeface="+mn-lt"/>
        <a:ea typeface="+mn-ea"/>
        <a:cs typeface="+mn-cs"/>
      </a:defRPr>
    </a:lvl7pPr>
    <a:lvl8pPr marL="3200193" algn="l" defTabSz="914340" rtl="0" eaLnBrk="1" latinLnBrk="0" hangingPunct="1">
      <a:defRPr sz="1200" kern="1200">
        <a:solidFill>
          <a:schemeClr val="tx1"/>
        </a:solidFill>
        <a:latin typeface="+mn-lt"/>
        <a:ea typeface="+mn-ea"/>
        <a:cs typeface="+mn-cs"/>
      </a:defRPr>
    </a:lvl8pPr>
    <a:lvl9pPr marL="3657363" algn="l" defTabSz="9143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a:t>
            </a:fld>
            <a:endParaRPr lang="en-US"/>
          </a:p>
        </p:txBody>
      </p:sp>
    </p:spTree>
    <p:extLst>
      <p:ext uri="{BB962C8B-B14F-4D97-AF65-F5344CB8AC3E}">
        <p14:creationId xmlns:p14="http://schemas.microsoft.com/office/powerpoint/2010/main" val="2618216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45</a:t>
            </a:fld>
            <a:endParaRPr lang="en-US"/>
          </a:p>
        </p:txBody>
      </p:sp>
    </p:spTree>
    <p:extLst>
      <p:ext uri="{BB962C8B-B14F-4D97-AF65-F5344CB8AC3E}">
        <p14:creationId xmlns:p14="http://schemas.microsoft.com/office/powerpoint/2010/main" val="34637824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3" name="Text Placeholder 10"/>
          <p:cNvSpPr>
            <a:spLocks noGrp="1"/>
          </p:cNvSpPr>
          <p:nvPr>
            <p:ph type="body" sz="quarter" idx="14"/>
          </p:nvPr>
        </p:nvSpPr>
        <p:spPr>
          <a:xfrm>
            <a:off x="637881" y="625851"/>
            <a:ext cx="8736707" cy="304623"/>
          </a:xfrm>
        </p:spPr>
        <p:txBody>
          <a:bodyPr lIns="0" tIns="0" rIns="0" bIns="0">
            <a:normAutofit/>
          </a:bodyPr>
          <a:lstStyle>
            <a:lvl1pPr marL="0" indent="0" algn="l">
              <a:buNone/>
              <a:defRPr sz="2000" kern="0" spc="150">
                <a:solidFill>
                  <a:schemeClr val="tx2"/>
                </a:solidFill>
                <a:latin typeface="Roboto Medium" panose="02000000000000000000" pitchFamily="2" charset="0"/>
                <a:ea typeface="Roboto Medium" panose="02000000000000000000" pitchFamily="2" charset="0"/>
              </a:defRPr>
            </a:lvl1pPr>
          </a:lstStyle>
          <a:p>
            <a:pPr lvl="0"/>
            <a:r>
              <a:rPr lang="pt-PT" smtClean="0"/>
              <a:t>Editar os estilos de texto do Modelo Global</a:t>
            </a:r>
          </a:p>
        </p:txBody>
      </p:sp>
      <p:sp>
        <p:nvSpPr>
          <p:cNvPr id="15"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9" name="CaixaDeTexto 8"/>
          <p:cNvSpPr txBox="1"/>
          <p:nvPr userDrawn="1"/>
        </p:nvSpPr>
        <p:spPr>
          <a:xfrm>
            <a:off x="548981" y="306741"/>
            <a:ext cx="4785019" cy="276999"/>
          </a:xfrm>
          <a:prstGeom prst="rect">
            <a:avLst/>
          </a:prstGeom>
          <a:noFill/>
        </p:spPr>
        <p:txBody>
          <a:bodyPr wrap="square" rtlCol="0">
            <a:spAutoFit/>
          </a:bodyPr>
          <a:lstStyle/>
          <a:p>
            <a:r>
              <a:rPr lang="pt-PT" sz="1200" spc="300" dirty="0" smtClean="0">
                <a:solidFill>
                  <a:schemeClr val="bg1">
                    <a:lumMod val="50000"/>
                  </a:schemeClr>
                </a:solidFill>
              </a:rPr>
              <a:t>CCG: Centro</a:t>
            </a:r>
            <a:r>
              <a:rPr lang="pt-PT" sz="1200" spc="300" baseline="0" dirty="0" smtClean="0">
                <a:solidFill>
                  <a:schemeClr val="bg1">
                    <a:lumMod val="50000"/>
                  </a:schemeClr>
                </a:solidFill>
              </a:rPr>
              <a:t> de Computação Gráfica</a:t>
            </a:r>
            <a:endParaRPr lang="pt-PT" sz="1200" spc="300" dirty="0">
              <a:solidFill>
                <a:schemeClr val="bg1">
                  <a:lumMod val="50000"/>
                </a:schemeClr>
              </a:solidFill>
            </a:endParaRPr>
          </a:p>
        </p:txBody>
      </p:sp>
      <p:sp>
        <p:nvSpPr>
          <p:cNvPr id="12" name="Rectangle 10"/>
          <p:cNvSpPr/>
          <p:nvPr userDrawn="1"/>
        </p:nvSpPr>
        <p:spPr>
          <a:xfrm>
            <a:off x="650581" y="1016000"/>
            <a:ext cx="639758"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rgbClr val="118CE7"/>
              </a:solidFill>
            </a:endParaRPr>
          </a:p>
        </p:txBody>
      </p:sp>
      <p:sp>
        <p:nvSpPr>
          <p:cNvPr id="16" name="TextBox 1"/>
          <p:cNvSpPr txBox="1"/>
          <p:nvPr userDrawn="1"/>
        </p:nvSpPr>
        <p:spPr>
          <a:xfrm>
            <a:off x="609306" y="6314696"/>
            <a:ext cx="898003" cy="246221"/>
          </a:xfrm>
          <a:prstGeom prst="rect">
            <a:avLst/>
          </a:prstGeom>
          <a:noFill/>
        </p:spPr>
        <p:txBody>
          <a:bodyPr wrap="none" rtlCol="0">
            <a:spAutoFit/>
          </a:bodyPr>
          <a:lstStyle/>
          <a:p>
            <a:r>
              <a:rPr lang="en-US" sz="1000" dirty="0" smtClean="0">
                <a:solidFill>
                  <a:schemeClr val="bg1">
                    <a:lumMod val="50000"/>
                  </a:schemeClr>
                </a:solidFill>
                <a:latin typeface="Roboto Light" panose="02000000000000000000" pitchFamily="2" charset="0"/>
                <a:ea typeface="Roboto Light" panose="02000000000000000000" pitchFamily="2" charset="0"/>
              </a:rPr>
              <a:t>www.</a:t>
            </a:r>
            <a:r>
              <a:rPr lang="en-US" sz="1000" b="0" dirty="0" smtClean="0">
                <a:solidFill>
                  <a:schemeClr val="bg2">
                    <a:lumMod val="25000"/>
                  </a:schemeClr>
                </a:solidFill>
                <a:latin typeface="Roboto Black" panose="02000000000000000000" pitchFamily="2" charset="0"/>
                <a:ea typeface="Roboto Black" panose="02000000000000000000" pitchFamily="2" charset="0"/>
              </a:rPr>
              <a:t>ccg.pt</a:t>
            </a:r>
            <a:endParaRPr lang="id-ID" sz="1000" dirty="0">
              <a:solidFill>
                <a:schemeClr val="bg1">
                  <a:lumMod val="50000"/>
                </a:schemeClr>
              </a:solidFill>
              <a:latin typeface="Roboto Light" panose="02000000000000000000" pitchFamily="2" charset="0"/>
              <a:ea typeface="Roboto Light" panose="02000000000000000000" pitchFamily="2" charset="0"/>
            </a:endParaRPr>
          </a:p>
        </p:txBody>
      </p:sp>
      <p:sp>
        <p:nvSpPr>
          <p:cNvPr id="8" name="Title 1"/>
          <p:cNvSpPr>
            <a:spLocks noGrp="1"/>
          </p:cNvSpPr>
          <p:nvPr>
            <p:ph type="title" hasCustomPrompt="1"/>
          </p:nvPr>
        </p:nvSpPr>
        <p:spPr>
          <a:xfrm>
            <a:off x="650581" y="1520276"/>
            <a:ext cx="10820985" cy="338095"/>
          </a:xfrm>
        </p:spPr>
        <p:txBody>
          <a:bodyPr anchor="b">
            <a:normAutofit/>
          </a:bodyPr>
          <a:lstStyle>
            <a:lvl1pPr algn="l">
              <a:defRPr sz="2000" b="0" baseline="0"/>
            </a:lvl1pPr>
          </a:lstStyle>
          <a:p>
            <a:r>
              <a:rPr lang="en-US" dirty="0" err="1" smtClean="0"/>
              <a:t>Inserir</a:t>
            </a:r>
            <a:r>
              <a:rPr lang="en-US" dirty="0" smtClean="0"/>
              <a:t> </a:t>
            </a:r>
            <a:r>
              <a:rPr lang="en-US" dirty="0" err="1" smtClean="0"/>
              <a:t>título</a:t>
            </a:r>
            <a:endParaRPr lang="en-US" dirty="0"/>
          </a:p>
        </p:txBody>
      </p:sp>
      <p:sp>
        <p:nvSpPr>
          <p:cNvPr id="11" name="Content Placeholder 2"/>
          <p:cNvSpPr>
            <a:spLocks noGrp="1"/>
          </p:cNvSpPr>
          <p:nvPr>
            <p:ph idx="1" hasCustomPrompt="1"/>
          </p:nvPr>
        </p:nvSpPr>
        <p:spPr>
          <a:xfrm>
            <a:off x="650580" y="2156883"/>
            <a:ext cx="10820985" cy="3967589"/>
          </a:xfrm>
        </p:spPr>
        <p:txBody>
          <a:bodyPr/>
          <a:lstStyle>
            <a:lvl1pPr marL="0" indent="0">
              <a:buFontTx/>
              <a:buNone/>
              <a:defRPr sz="1800"/>
            </a:lvl1pPr>
            <a:lvl2pPr>
              <a:defRPr sz="1600"/>
            </a:lvl2pPr>
            <a:lvl3pPr>
              <a:defRPr sz="1400"/>
            </a:lvl3pPr>
          </a:lstStyle>
          <a:p>
            <a:pPr lvl="0"/>
            <a:r>
              <a:rPr lang="en-US" dirty="0" smtClean="0"/>
              <a:t>Click to edit text styles</a:t>
            </a:r>
          </a:p>
          <a:p>
            <a:pPr lvl="1"/>
            <a:r>
              <a:rPr lang="en-US" dirty="0" smtClean="0"/>
              <a:t>Second level</a:t>
            </a:r>
          </a:p>
          <a:p>
            <a:pPr lvl="2"/>
            <a:r>
              <a:rPr lang="en-US" dirty="0" smtClean="0"/>
              <a:t>Third level</a:t>
            </a:r>
          </a:p>
        </p:txBody>
      </p:sp>
      <p:pic>
        <p:nvPicPr>
          <p:cNvPr id="17" name="Imagem 16"/>
          <p:cNvPicPr>
            <a:picLocks noChangeAspect="1"/>
          </p:cNvPicPr>
          <p:nvPr userDrawn="1"/>
        </p:nvPicPr>
        <p:blipFill>
          <a:blip r:embed="rId2"/>
          <a:stretch>
            <a:fillRect/>
          </a:stretch>
        </p:blipFill>
        <p:spPr>
          <a:xfrm>
            <a:off x="9667875" y="335290"/>
            <a:ext cx="1899042" cy="530041"/>
          </a:xfrm>
          <a:prstGeom prst="rect">
            <a:avLst/>
          </a:prstGeom>
        </p:spPr>
      </p:pic>
    </p:spTree>
    <p:extLst>
      <p:ext uri="{BB962C8B-B14F-4D97-AF65-F5344CB8AC3E}">
        <p14:creationId xmlns:p14="http://schemas.microsoft.com/office/powerpoint/2010/main" val="41845769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5" name="Text Placeholder 32"/>
          <p:cNvSpPr txBox="1">
            <a:spLocks/>
          </p:cNvSpPr>
          <p:nvPr userDrawn="1"/>
        </p:nvSpPr>
        <p:spPr>
          <a:xfrm>
            <a:off x="1051346" y="4348865"/>
            <a:ext cx="6405219" cy="48275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600" dirty="0">
                <a:solidFill>
                  <a:schemeClr val="tx2"/>
                </a:solidFill>
                <a:latin typeface="+mn-lt"/>
              </a:rPr>
              <a:t>A NETWORK OF SOLUTIONS</a:t>
            </a:r>
          </a:p>
        </p:txBody>
      </p:sp>
      <p:sp>
        <p:nvSpPr>
          <p:cNvPr id="6" name="Text Placeholder 33"/>
          <p:cNvSpPr txBox="1">
            <a:spLocks/>
          </p:cNvSpPr>
          <p:nvPr userDrawn="1"/>
        </p:nvSpPr>
        <p:spPr>
          <a:xfrm>
            <a:off x="1051346" y="4024191"/>
            <a:ext cx="9653515" cy="41603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defTabSz="914354">
              <a:spcBef>
                <a:spcPts val="1000"/>
              </a:spcBef>
              <a:buNone/>
            </a:pPr>
            <a:r>
              <a:rPr lang="en-US" sz="1800" kern="0" spc="150" dirty="0">
                <a:solidFill>
                  <a:srgbClr val="32424F"/>
                </a:solidFill>
                <a:latin typeface="Roboto Medium" panose="02000000000000000000" pitchFamily="2" charset="0"/>
                <a:ea typeface="Roboto Medium" panose="02000000000000000000" pitchFamily="2" charset="0"/>
              </a:rPr>
              <a:t>CCG: Centro de </a:t>
            </a:r>
            <a:r>
              <a:rPr lang="en-US" sz="1800" kern="0" spc="150" dirty="0" err="1">
                <a:solidFill>
                  <a:srgbClr val="32424F"/>
                </a:solidFill>
                <a:latin typeface="Roboto Medium" panose="02000000000000000000" pitchFamily="2" charset="0"/>
                <a:ea typeface="Roboto Medium" panose="02000000000000000000" pitchFamily="2" charset="0"/>
              </a:rPr>
              <a:t>Computação</a:t>
            </a:r>
            <a:r>
              <a:rPr lang="en-US" sz="1800" kern="0" spc="150" dirty="0">
                <a:solidFill>
                  <a:srgbClr val="32424F"/>
                </a:solidFill>
                <a:latin typeface="Roboto Medium" panose="02000000000000000000" pitchFamily="2" charset="0"/>
                <a:ea typeface="Roboto Medium" panose="02000000000000000000" pitchFamily="2" charset="0"/>
              </a:rPr>
              <a:t> </a:t>
            </a:r>
            <a:r>
              <a:rPr lang="en-US" sz="1800" kern="0" spc="150" dirty="0" err="1">
                <a:solidFill>
                  <a:srgbClr val="32424F"/>
                </a:solidFill>
                <a:latin typeface="Roboto Medium" panose="02000000000000000000" pitchFamily="2" charset="0"/>
                <a:ea typeface="Roboto Medium" panose="02000000000000000000" pitchFamily="2" charset="0"/>
              </a:rPr>
              <a:t>Gráfica</a:t>
            </a:r>
            <a:endParaRPr lang="en-US" sz="1800" kern="0" spc="150" dirty="0">
              <a:solidFill>
                <a:srgbClr val="32424F"/>
              </a:solidFill>
              <a:latin typeface="Roboto Medium" panose="02000000000000000000" pitchFamily="2" charset="0"/>
              <a:ea typeface="Roboto Medium" panose="02000000000000000000" pitchFamily="2" charset="0"/>
            </a:endParaRPr>
          </a:p>
        </p:txBody>
      </p:sp>
      <p:sp>
        <p:nvSpPr>
          <p:cNvPr id="7" name="Rectângulo 4"/>
          <p:cNvSpPr/>
          <p:nvPr userDrawn="1"/>
        </p:nvSpPr>
        <p:spPr>
          <a:xfrm>
            <a:off x="1051346" y="4869738"/>
            <a:ext cx="142874" cy="1428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Rectângulo 15"/>
          <p:cNvSpPr/>
          <p:nvPr userDrawn="1"/>
        </p:nvSpPr>
        <p:spPr>
          <a:xfrm>
            <a:off x="1425502" y="4869738"/>
            <a:ext cx="142874" cy="14287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ctângulo 16"/>
          <p:cNvSpPr/>
          <p:nvPr userDrawn="1"/>
        </p:nvSpPr>
        <p:spPr>
          <a:xfrm>
            <a:off x="1806502" y="4869738"/>
            <a:ext cx="142874" cy="14287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ctângulo 17"/>
          <p:cNvSpPr/>
          <p:nvPr userDrawn="1"/>
        </p:nvSpPr>
        <p:spPr>
          <a:xfrm>
            <a:off x="2177977" y="4869738"/>
            <a:ext cx="142874" cy="142874"/>
          </a:xfrm>
          <a:prstGeom prst="rect">
            <a:avLst/>
          </a:prstGeom>
          <a:solidFill>
            <a:srgbClr val="F0E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ctângulo 1"/>
          <p:cNvSpPr/>
          <p:nvPr userDrawn="1"/>
        </p:nvSpPr>
        <p:spPr>
          <a:xfrm>
            <a:off x="1051346" y="2955949"/>
            <a:ext cx="826593" cy="82659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Imagem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51826" y="3888773"/>
            <a:ext cx="5880020" cy="3326728"/>
          </a:xfrm>
          <a:prstGeom prst="rect">
            <a:avLst/>
          </a:prstGeom>
        </p:spPr>
      </p:pic>
      <p:sp>
        <p:nvSpPr>
          <p:cNvPr id="23" name="Title 1"/>
          <p:cNvSpPr>
            <a:spLocks noGrp="1"/>
          </p:cNvSpPr>
          <p:nvPr>
            <p:ph type="title" hasCustomPrompt="1"/>
          </p:nvPr>
        </p:nvSpPr>
        <p:spPr>
          <a:xfrm>
            <a:off x="933799" y="970242"/>
            <a:ext cx="10820985" cy="338095"/>
          </a:xfrm>
        </p:spPr>
        <p:txBody>
          <a:bodyPr anchor="b">
            <a:noAutofit/>
          </a:bodyPr>
          <a:lstStyle>
            <a:lvl1pPr marL="0" indent="0" algn="l">
              <a:defRPr sz="2500" b="0" baseline="0">
                <a:solidFill>
                  <a:schemeClr val="accent6">
                    <a:lumMod val="50000"/>
                  </a:schemeClr>
                </a:solidFill>
              </a:defRPr>
            </a:lvl1pPr>
          </a:lstStyle>
          <a:p>
            <a:r>
              <a:rPr lang="en-US" dirty="0" smtClean="0"/>
              <a:t>CLIQUE PARA INSERIR TÍTULO DA APRESENTAÇÃO</a:t>
            </a:r>
            <a:endParaRPr lang="en-US" dirty="0"/>
          </a:p>
        </p:txBody>
      </p:sp>
      <p:pic>
        <p:nvPicPr>
          <p:cNvPr id="15" name="Imagem 14"/>
          <p:cNvPicPr>
            <a:picLocks noChangeAspect="1"/>
          </p:cNvPicPr>
          <p:nvPr userDrawn="1"/>
        </p:nvPicPr>
        <p:blipFill>
          <a:blip r:embed="rId3"/>
          <a:stretch>
            <a:fillRect/>
          </a:stretch>
        </p:blipFill>
        <p:spPr>
          <a:xfrm>
            <a:off x="1051346" y="5904758"/>
            <a:ext cx="1899042" cy="530041"/>
          </a:xfrm>
          <a:prstGeom prst="rect">
            <a:avLst/>
          </a:prstGeom>
        </p:spPr>
      </p:pic>
    </p:spTree>
    <p:extLst>
      <p:ext uri="{BB962C8B-B14F-4D97-AF65-F5344CB8AC3E}">
        <p14:creationId xmlns:p14="http://schemas.microsoft.com/office/powerpoint/2010/main" val="1894383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5"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12428649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10" name="Text Placeholder 10"/>
          <p:cNvSpPr>
            <a:spLocks noGrp="1"/>
          </p:cNvSpPr>
          <p:nvPr>
            <p:ph type="body" sz="quarter" idx="14"/>
          </p:nvPr>
        </p:nvSpPr>
        <p:spPr>
          <a:xfrm>
            <a:off x="637881" y="625851"/>
            <a:ext cx="8776463" cy="304623"/>
          </a:xfrm>
        </p:spPr>
        <p:txBody>
          <a:bodyPr lIns="0" tIns="0" rIns="0" bIns="0">
            <a:normAutofit/>
          </a:bodyPr>
          <a:lstStyle>
            <a:lvl1pPr marL="0" indent="0" algn="l">
              <a:buNone/>
              <a:defRPr sz="2000" kern="0" spc="150">
                <a:solidFill>
                  <a:schemeClr val="tx2"/>
                </a:solidFill>
                <a:latin typeface="Roboto Medium" panose="02000000000000000000" pitchFamily="2" charset="0"/>
                <a:ea typeface="Roboto Medium" panose="02000000000000000000" pitchFamily="2" charset="0"/>
              </a:defRPr>
            </a:lvl1pPr>
          </a:lstStyle>
          <a:p>
            <a:pPr lvl="0"/>
            <a:r>
              <a:rPr lang="pt-PT" smtClean="0"/>
              <a:t>Editar os estilos de texto do Modelo Global</a:t>
            </a:r>
          </a:p>
        </p:txBody>
      </p:sp>
      <p:sp>
        <p:nvSpPr>
          <p:cNvPr id="15" name="CaixaDeTexto 14"/>
          <p:cNvSpPr txBox="1"/>
          <p:nvPr userDrawn="1"/>
        </p:nvSpPr>
        <p:spPr>
          <a:xfrm>
            <a:off x="548981" y="306741"/>
            <a:ext cx="4785019" cy="276999"/>
          </a:xfrm>
          <a:prstGeom prst="rect">
            <a:avLst/>
          </a:prstGeom>
          <a:noFill/>
        </p:spPr>
        <p:txBody>
          <a:bodyPr wrap="square" rtlCol="0">
            <a:spAutoFit/>
          </a:bodyPr>
          <a:lstStyle/>
          <a:p>
            <a:r>
              <a:rPr lang="pt-PT" sz="1200" spc="300" dirty="0" smtClean="0">
                <a:solidFill>
                  <a:schemeClr val="bg1">
                    <a:lumMod val="50000"/>
                  </a:schemeClr>
                </a:solidFill>
              </a:rPr>
              <a:t>CCG: Centro</a:t>
            </a:r>
            <a:r>
              <a:rPr lang="pt-PT" sz="1200" spc="300" baseline="0" dirty="0" smtClean="0">
                <a:solidFill>
                  <a:schemeClr val="bg1">
                    <a:lumMod val="50000"/>
                  </a:schemeClr>
                </a:solidFill>
              </a:rPr>
              <a:t> de Computação Gráfica</a:t>
            </a:r>
            <a:endParaRPr lang="pt-PT" sz="1200" spc="300" dirty="0">
              <a:solidFill>
                <a:schemeClr val="bg1">
                  <a:lumMod val="50000"/>
                </a:schemeClr>
              </a:solidFill>
            </a:endParaRPr>
          </a:p>
        </p:txBody>
      </p:sp>
      <p:sp>
        <p:nvSpPr>
          <p:cNvPr id="18" name="Rectangle 10"/>
          <p:cNvSpPr/>
          <p:nvPr userDrawn="1"/>
        </p:nvSpPr>
        <p:spPr>
          <a:xfrm>
            <a:off x="650581" y="1016000"/>
            <a:ext cx="639758"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rgbClr val="118CE7"/>
              </a:solidFill>
            </a:endParaRPr>
          </a:p>
        </p:txBody>
      </p:sp>
      <p:sp>
        <p:nvSpPr>
          <p:cNvPr id="17" name="TextBox 1"/>
          <p:cNvSpPr txBox="1"/>
          <p:nvPr userDrawn="1"/>
        </p:nvSpPr>
        <p:spPr>
          <a:xfrm>
            <a:off x="609306" y="6314696"/>
            <a:ext cx="898003" cy="246221"/>
          </a:xfrm>
          <a:prstGeom prst="rect">
            <a:avLst/>
          </a:prstGeom>
          <a:noFill/>
        </p:spPr>
        <p:txBody>
          <a:bodyPr wrap="none" rtlCol="0">
            <a:spAutoFit/>
          </a:bodyPr>
          <a:lstStyle/>
          <a:p>
            <a:r>
              <a:rPr lang="en-US" sz="1000" dirty="0" smtClean="0">
                <a:solidFill>
                  <a:schemeClr val="bg1">
                    <a:lumMod val="50000"/>
                  </a:schemeClr>
                </a:solidFill>
                <a:latin typeface="Roboto Light" panose="02000000000000000000" pitchFamily="2" charset="0"/>
                <a:ea typeface="Roboto Light" panose="02000000000000000000" pitchFamily="2" charset="0"/>
              </a:rPr>
              <a:t>www.</a:t>
            </a:r>
            <a:r>
              <a:rPr lang="en-US" sz="1000" b="0" dirty="0" smtClean="0">
                <a:solidFill>
                  <a:schemeClr val="bg2">
                    <a:lumMod val="25000"/>
                  </a:schemeClr>
                </a:solidFill>
                <a:latin typeface="Roboto Black" panose="02000000000000000000" pitchFamily="2" charset="0"/>
                <a:ea typeface="Roboto Black" panose="02000000000000000000" pitchFamily="2" charset="0"/>
              </a:rPr>
              <a:t>ccg.pt</a:t>
            </a:r>
            <a:endParaRPr lang="id-ID" sz="1000" dirty="0">
              <a:solidFill>
                <a:schemeClr val="bg1">
                  <a:lumMod val="50000"/>
                </a:schemeClr>
              </a:solidFill>
              <a:latin typeface="Roboto Light" panose="02000000000000000000" pitchFamily="2" charset="0"/>
              <a:ea typeface="Roboto Light" panose="02000000000000000000" pitchFamily="2" charset="0"/>
            </a:endParaRPr>
          </a:p>
        </p:txBody>
      </p:sp>
      <p:sp>
        <p:nvSpPr>
          <p:cNvPr id="11" name="Picture Placeholder 2"/>
          <p:cNvSpPr>
            <a:spLocks noGrp="1"/>
          </p:cNvSpPr>
          <p:nvPr>
            <p:ph type="pic" sz="quarter" idx="18"/>
          </p:nvPr>
        </p:nvSpPr>
        <p:spPr>
          <a:xfrm>
            <a:off x="-10817" y="2052918"/>
            <a:ext cx="12202633" cy="3285055"/>
          </a:xfrm>
          <a:prstGeom prst="rect">
            <a:avLst/>
          </a:prstGeom>
          <a:solidFill>
            <a:srgbClr val="D9D9D9"/>
          </a:solidFill>
        </p:spPr>
        <p:txBody>
          <a:bodyPr/>
          <a:lstStyle/>
          <a:p>
            <a:r>
              <a:rPr lang="pt-PT" smtClean="0"/>
              <a:t>Clique no ícone para adicionar uma imagem</a:t>
            </a:r>
            <a:endParaRPr lang="en-US" dirty="0"/>
          </a:p>
        </p:txBody>
      </p:sp>
      <p:sp>
        <p:nvSpPr>
          <p:cNvPr id="13" name="Title 1"/>
          <p:cNvSpPr>
            <a:spLocks noGrp="1"/>
          </p:cNvSpPr>
          <p:nvPr>
            <p:ph type="title" hasCustomPrompt="1"/>
          </p:nvPr>
        </p:nvSpPr>
        <p:spPr>
          <a:xfrm>
            <a:off x="650581" y="1512252"/>
            <a:ext cx="4427298" cy="292666"/>
          </a:xfrm>
        </p:spPr>
        <p:txBody>
          <a:bodyPr anchor="b">
            <a:normAutofit/>
          </a:bodyPr>
          <a:lstStyle>
            <a:lvl1pPr algn="l">
              <a:defRPr sz="2000" b="0" baseline="0"/>
            </a:lvl1pPr>
          </a:lstStyle>
          <a:p>
            <a:r>
              <a:rPr lang="en-US" dirty="0" err="1" smtClean="0"/>
              <a:t>Inserir</a:t>
            </a:r>
            <a:r>
              <a:rPr lang="en-US" dirty="0" smtClean="0"/>
              <a:t> </a:t>
            </a:r>
            <a:r>
              <a:rPr lang="en-US" dirty="0" err="1" smtClean="0"/>
              <a:t>texto</a:t>
            </a:r>
            <a:endParaRPr lang="en-US" dirty="0"/>
          </a:p>
        </p:txBody>
      </p:sp>
      <p:sp>
        <p:nvSpPr>
          <p:cNvPr id="19" name="Content Placeholder 2"/>
          <p:cNvSpPr>
            <a:spLocks noGrp="1"/>
          </p:cNvSpPr>
          <p:nvPr>
            <p:ph idx="1" hasCustomPrompt="1"/>
          </p:nvPr>
        </p:nvSpPr>
        <p:spPr>
          <a:xfrm>
            <a:off x="637880" y="5629728"/>
            <a:ext cx="10833685" cy="619548"/>
          </a:xfrm>
        </p:spPr>
        <p:txBody>
          <a:bodyPr>
            <a:normAutofit/>
          </a:bodyPr>
          <a:lstStyle>
            <a:lvl1pPr marL="0" indent="0">
              <a:buNone/>
              <a:defRPr sz="1400"/>
            </a:lvl1pPr>
            <a:lvl2pPr>
              <a:defRPr sz="1600"/>
            </a:lvl2pPr>
            <a:lvl3pPr>
              <a:defRPr sz="1400"/>
            </a:lvl3pPr>
            <a:lvl4pPr>
              <a:defRPr sz="1300"/>
            </a:lvl4pPr>
            <a:lvl5pPr>
              <a:defRPr sz="1000"/>
            </a:lvl5pPr>
          </a:lstStyle>
          <a:p>
            <a:pPr lvl="0"/>
            <a:r>
              <a:rPr lang="en-US" dirty="0" smtClean="0"/>
              <a:t>Click to edit text styles</a:t>
            </a:r>
          </a:p>
        </p:txBody>
      </p:sp>
      <p:pic>
        <p:nvPicPr>
          <p:cNvPr id="12" name="Imagem 11"/>
          <p:cNvPicPr>
            <a:picLocks noChangeAspect="1"/>
          </p:cNvPicPr>
          <p:nvPr userDrawn="1"/>
        </p:nvPicPr>
        <p:blipFill>
          <a:blip r:embed="rId2"/>
          <a:stretch>
            <a:fillRect/>
          </a:stretch>
        </p:blipFill>
        <p:spPr>
          <a:xfrm>
            <a:off x="9667875" y="335290"/>
            <a:ext cx="1899042" cy="530041"/>
          </a:xfrm>
          <a:prstGeom prst="rect">
            <a:avLst/>
          </a:prstGeom>
        </p:spPr>
      </p:pic>
    </p:spTree>
    <p:extLst>
      <p:ext uri="{BB962C8B-B14F-4D97-AF65-F5344CB8AC3E}">
        <p14:creationId xmlns:p14="http://schemas.microsoft.com/office/powerpoint/2010/main" val="1068903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3" name="Picture Placeholder 2"/>
          <p:cNvSpPr>
            <a:spLocks noGrp="1"/>
          </p:cNvSpPr>
          <p:nvPr>
            <p:ph type="pic" sz="quarter" idx="16"/>
          </p:nvPr>
        </p:nvSpPr>
        <p:spPr>
          <a:xfrm>
            <a:off x="3406590" y="1799424"/>
            <a:ext cx="5378822" cy="5058575"/>
          </a:xfrm>
          <a:solidFill>
            <a:schemeClr val="bg1">
              <a:lumMod val="85000"/>
            </a:schemeClr>
          </a:solidFill>
          <a:ln>
            <a:noFill/>
          </a:ln>
        </p:spPr>
        <p:txBody>
          <a:bodyPr/>
          <a:lstStyle/>
          <a:p>
            <a:r>
              <a:rPr lang="pt-PT" smtClean="0"/>
              <a:t>Clique no ícone para adicionar uma imagem</a:t>
            </a:r>
            <a:endParaRPr lang="en-US"/>
          </a:p>
        </p:txBody>
      </p:sp>
      <p:sp>
        <p:nvSpPr>
          <p:cNvPr id="14"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20" name="Text Placeholder 10"/>
          <p:cNvSpPr>
            <a:spLocks noGrp="1"/>
          </p:cNvSpPr>
          <p:nvPr>
            <p:ph type="body" sz="quarter" idx="14"/>
          </p:nvPr>
        </p:nvSpPr>
        <p:spPr>
          <a:xfrm>
            <a:off x="637881" y="625851"/>
            <a:ext cx="8641291" cy="304623"/>
          </a:xfrm>
        </p:spPr>
        <p:txBody>
          <a:bodyPr lIns="0" tIns="0" rIns="0" bIns="0">
            <a:normAutofit/>
          </a:bodyPr>
          <a:lstStyle>
            <a:lvl1pPr marL="0" indent="0" algn="l">
              <a:buNone/>
              <a:defRPr sz="2000" kern="0" spc="150">
                <a:solidFill>
                  <a:schemeClr val="tx2"/>
                </a:solidFill>
                <a:latin typeface="Roboto Medium" panose="02000000000000000000" pitchFamily="2" charset="0"/>
                <a:ea typeface="Roboto Medium" panose="02000000000000000000" pitchFamily="2" charset="0"/>
              </a:defRPr>
            </a:lvl1pPr>
          </a:lstStyle>
          <a:p>
            <a:pPr lvl="0"/>
            <a:r>
              <a:rPr lang="pt-PT" smtClean="0"/>
              <a:t>Editar os estilos de texto do Modelo Global</a:t>
            </a:r>
          </a:p>
        </p:txBody>
      </p:sp>
      <p:sp>
        <p:nvSpPr>
          <p:cNvPr id="10" name="CaixaDeTexto 9"/>
          <p:cNvSpPr txBox="1"/>
          <p:nvPr userDrawn="1"/>
        </p:nvSpPr>
        <p:spPr>
          <a:xfrm>
            <a:off x="548981" y="306741"/>
            <a:ext cx="4785019" cy="276999"/>
          </a:xfrm>
          <a:prstGeom prst="rect">
            <a:avLst/>
          </a:prstGeom>
          <a:noFill/>
        </p:spPr>
        <p:txBody>
          <a:bodyPr wrap="square" rtlCol="0">
            <a:spAutoFit/>
          </a:bodyPr>
          <a:lstStyle/>
          <a:p>
            <a:r>
              <a:rPr lang="pt-PT" sz="1200" spc="300" dirty="0" smtClean="0">
                <a:solidFill>
                  <a:schemeClr val="bg1">
                    <a:lumMod val="50000"/>
                  </a:schemeClr>
                </a:solidFill>
              </a:rPr>
              <a:t>CCG: Centro</a:t>
            </a:r>
            <a:r>
              <a:rPr lang="pt-PT" sz="1200" spc="300" baseline="0" dirty="0" smtClean="0">
                <a:solidFill>
                  <a:schemeClr val="bg1">
                    <a:lumMod val="50000"/>
                  </a:schemeClr>
                </a:solidFill>
              </a:rPr>
              <a:t> de Computação Gráfica</a:t>
            </a:r>
            <a:endParaRPr lang="pt-PT" sz="1200" spc="300" dirty="0">
              <a:solidFill>
                <a:schemeClr val="bg1">
                  <a:lumMod val="50000"/>
                </a:schemeClr>
              </a:solidFill>
            </a:endParaRPr>
          </a:p>
        </p:txBody>
      </p:sp>
      <p:sp>
        <p:nvSpPr>
          <p:cNvPr id="11" name="Rectangle 10"/>
          <p:cNvSpPr/>
          <p:nvPr userDrawn="1"/>
        </p:nvSpPr>
        <p:spPr>
          <a:xfrm>
            <a:off x="650581" y="1016000"/>
            <a:ext cx="639758"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rgbClr val="118CE7"/>
              </a:solidFill>
            </a:endParaRPr>
          </a:p>
        </p:txBody>
      </p:sp>
      <p:sp>
        <p:nvSpPr>
          <p:cNvPr id="16" name="TextBox 1"/>
          <p:cNvSpPr txBox="1"/>
          <p:nvPr userDrawn="1"/>
        </p:nvSpPr>
        <p:spPr>
          <a:xfrm>
            <a:off x="609306" y="6314696"/>
            <a:ext cx="898003" cy="246221"/>
          </a:xfrm>
          <a:prstGeom prst="rect">
            <a:avLst/>
          </a:prstGeom>
          <a:noFill/>
        </p:spPr>
        <p:txBody>
          <a:bodyPr wrap="none" rtlCol="0">
            <a:spAutoFit/>
          </a:bodyPr>
          <a:lstStyle/>
          <a:p>
            <a:r>
              <a:rPr lang="en-US" sz="1000" dirty="0" smtClean="0">
                <a:solidFill>
                  <a:schemeClr val="bg1">
                    <a:lumMod val="50000"/>
                  </a:schemeClr>
                </a:solidFill>
                <a:latin typeface="Roboto Light" panose="02000000000000000000" pitchFamily="2" charset="0"/>
                <a:ea typeface="Roboto Light" panose="02000000000000000000" pitchFamily="2" charset="0"/>
              </a:rPr>
              <a:t>www.</a:t>
            </a:r>
            <a:r>
              <a:rPr lang="en-US" sz="1000" b="0" dirty="0" smtClean="0">
                <a:solidFill>
                  <a:schemeClr val="bg2">
                    <a:lumMod val="25000"/>
                  </a:schemeClr>
                </a:solidFill>
                <a:latin typeface="Roboto Black" panose="02000000000000000000" pitchFamily="2" charset="0"/>
                <a:ea typeface="Roboto Black" panose="02000000000000000000" pitchFamily="2" charset="0"/>
              </a:rPr>
              <a:t>ccg.pt</a:t>
            </a:r>
            <a:endParaRPr lang="id-ID" sz="1000" dirty="0">
              <a:solidFill>
                <a:schemeClr val="bg1">
                  <a:lumMod val="50000"/>
                </a:schemeClr>
              </a:solidFill>
              <a:latin typeface="Roboto Light" panose="02000000000000000000" pitchFamily="2" charset="0"/>
              <a:ea typeface="Roboto Light" panose="02000000000000000000" pitchFamily="2" charset="0"/>
            </a:endParaRPr>
          </a:p>
        </p:txBody>
      </p:sp>
      <p:pic>
        <p:nvPicPr>
          <p:cNvPr id="9" name="Imagem 8"/>
          <p:cNvPicPr>
            <a:picLocks noChangeAspect="1"/>
          </p:cNvPicPr>
          <p:nvPr userDrawn="1"/>
        </p:nvPicPr>
        <p:blipFill>
          <a:blip r:embed="rId2"/>
          <a:stretch>
            <a:fillRect/>
          </a:stretch>
        </p:blipFill>
        <p:spPr>
          <a:xfrm>
            <a:off x="9667875" y="335290"/>
            <a:ext cx="1899042" cy="530041"/>
          </a:xfrm>
          <a:prstGeom prst="rect">
            <a:avLst/>
          </a:prstGeom>
        </p:spPr>
      </p:pic>
    </p:spTree>
    <p:extLst>
      <p:ext uri="{BB962C8B-B14F-4D97-AF65-F5344CB8AC3E}">
        <p14:creationId xmlns:p14="http://schemas.microsoft.com/office/powerpoint/2010/main" val="32824207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20" name="Text Placeholder 10"/>
          <p:cNvSpPr>
            <a:spLocks noGrp="1"/>
          </p:cNvSpPr>
          <p:nvPr>
            <p:ph type="body" sz="quarter" idx="14"/>
          </p:nvPr>
        </p:nvSpPr>
        <p:spPr>
          <a:xfrm>
            <a:off x="637882" y="625851"/>
            <a:ext cx="8116504" cy="304623"/>
          </a:xfrm>
        </p:spPr>
        <p:txBody>
          <a:bodyPr lIns="0" tIns="0" rIns="0" bIns="0">
            <a:normAutofit/>
          </a:bodyPr>
          <a:lstStyle>
            <a:lvl1pPr marL="0" indent="0" algn="l">
              <a:buNone/>
              <a:defRPr sz="2000" kern="0" spc="150">
                <a:solidFill>
                  <a:schemeClr val="tx2"/>
                </a:solidFill>
                <a:latin typeface="Roboto Medium" panose="02000000000000000000" pitchFamily="2" charset="0"/>
                <a:ea typeface="Roboto Medium" panose="02000000000000000000" pitchFamily="2" charset="0"/>
              </a:defRPr>
            </a:lvl1pPr>
          </a:lstStyle>
          <a:p>
            <a:pPr lvl="0"/>
            <a:r>
              <a:rPr lang="pt-PT" smtClean="0"/>
              <a:t>Editar os estilos de texto do Modelo Global</a:t>
            </a:r>
          </a:p>
        </p:txBody>
      </p:sp>
      <p:sp>
        <p:nvSpPr>
          <p:cNvPr id="9" name="Rectangle 8"/>
          <p:cNvSpPr/>
          <p:nvPr userDrawn="1"/>
        </p:nvSpPr>
        <p:spPr>
          <a:xfrm>
            <a:off x="650581" y="1016000"/>
            <a:ext cx="639758"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rgbClr val="118CE7"/>
              </a:solidFill>
            </a:endParaRPr>
          </a:p>
        </p:txBody>
      </p:sp>
      <p:sp>
        <p:nvSpPr>
          <p:cNvPr id="54" name="Picture Placeholder 2"/>
          <p:cNvSpPr>
            <a:spLocks noGrp="1"/>
          </p:cNvSpPr>
          <p:nvPr>
            <p:ph type="pic" sz="quarter" idx="18"/>
          </p:nvPr>
        </p:nvSpPr>
        <p:spPr>
          <a:xfrm>
            <a:off x="-10633" y="1333502"/>
            <a:ext cx="1647825" cy="1613953"/>
          </a:xfrm>
          <a:prstGeom prst="rect">
            <a:avLst/>
          </a:prstGeom>
          <a:solidFill>
            <a:srgbClr val="D9D9D9"/>
          </a:solidFill>
        </p:spPr>
        <p:txBody>
          <a:bodyPr/>
          <a:lstStyle/>
          <a:p>
            <a:r>
              <a:rPr lang="pt-PT" smtClean="0"/>
              <a:t>Clique no ícone para adicionar uma imagem</a:t>
            </a:r>
            <a:endParaRPr lang="en-US" dirty="0"/>
          </a:p>
        </p:txBody>
      </p:sp>
      <p:sp>
        <p:nvSpPr>
          <p:cNvPr id="57" name="Picture Placeholder 2"/>
          <p:cNvSpPr>
            <a:spLocks noGrp="1"/>
          </p:cNvSpPr>
          <p:nvPr>
            <p:ph type="pic" sz="quarter" idx="19"/>
          </p:nvPr>
        </p:nvSpPr>
        <p:spPr>
          <a:xfrm>
            <a:off x="0" y="3004605"/>
            <a:ext cx="1647825" cy="1613953"/>
          </a:xfrm>
          <a:prstGeom prst="rect">
            <a:avLst/>
          </a:prstGeom>
          <a:solidFill>
            <a:srgbClr val="D9D9D9"/>
          </a:solidFill>
        </p:spPr>
        <p:txBody>
          <a:bodyPr/>
          <a:lstStyle/>
          <a:p>
            <a:r>
              <a:rPr lang="pt-PT" smtClean="0"/>
              <a:t>Clique no ícone para adicionar uma imagem</a:t>
            </a:r>
            <a:endParaRPr lang="en-US" dirty="0"/>
          </a:p>
        </p:txBody>
      </p:sp>
      <p:sp>
        <p:nvSpPr>
          <p:cNvPr id="58" name="Picture Placeholder 2"/>
          <p:cNvSpPr>
            <a:spLocks noGrp="1"/>
          </p:cNvSpPr>
          <p:nvPr>
            <p:ph type="pic" sz="quarter" idx="20"/>
          </p:nvPr>
        </p:nvSpPr>
        <p:spPr>
          <a:xfrm>
            <a:off x="1709439" y="1333502"/>
            <a:ext cx="1647825" cy="1613953"/>
          </a:xfrm>
          <a:prstGeom prst="rect">
            <a:avLst/>
          </a:prstGeom>
          <a:solidFill>
            <a:srgbClr val="D9D9D9"/>
          </a:solidFill>
        </p:spPr>
        <p:txBody>
          <a:bodyPr/>
          <a:lstStyle/>
          <a:p>
            <a:r>
              <a:rPr lang="pt-PT" smtClean="0"/>
              <a:t>Clique no ícone para adicionar uma imagem</a:t>
            </a:r>
            <a:endParaRPr lang="en-US" dirty="0"/>
          </a:p>
        </p:txBody>
      </p:sp>
      <p:sp>
        <p:nvSpPr>
          <p:cNvPr id="59" name="Picture Placeholder 2"/>
          <p:cNvSpPr>
            <a:spLocks noGrp="1"/>
          </p:cNvSpPr>
          <p:nvPr>
            <p:ph type="pic" sz="quarter" idx="21"/>
          </p:nvPr>
        </p:nvSpPr>
        <p:spPr>
          <a:xfrm>
            <a:off x="1701022" y="3004605"/>
            <a:ext cx="1647825" cy="1613953"/>
          </a:xfrm>
          <a:prstGeom prst="rect">
            <a:avLst/>
          </a:prstGeom>
          <a:solidFill>
            <a:srgbClr val="D9D9D9"/>
          </a:solidFill>
        </p:spPr>
        <p:txBody>
          <a:bodyPr/>
          <a:lstStyle/>
          <a:p>
            <a:r>
              <a:rPr lang="pt-PT" smtClean="0"/>
              <a:t>Clique no ícone para adicionar uma imagem</a:t>
            </a:r>
            <a:endParaRPr lang="en-US" dirty="0"/>
          </a:p>
        </p:txBody>
      </p:sp>
      <p:sp>
        <p:nvSpPr>
          <p:cNvPr id="60" name="Picture Placeholder 2"/>
          <p:cNvSpPr>
            <a:spLocks noGrp="1"/>
          </p:cNvSpPr>
          <p:nvPr>
            <p:ph type="pic" sz="quarter" idx="22"/>
          </p:nvPr>
        </p:nvSpPr>
        <p:spPr>
          <a:xfrm>
            <a:off x="3415522" y="1333501"/>
            <a:ext cx="1647825" cy="1613953"/>
          </a:xfrm>
          <a:prstGeom prst="rect">
            <a:avLst/>
          </a:prstGeom>
          <a:solidFill>
            <a:srgbClr val="D9D9D9"/>
          </a:solidFill>
        </p:spPr>
        <p:txBody>
          <a:bodyPr/>
          <a:lstStyle/>
          <a:p>
            <a:r>
              <a:rPr lang="pt-PT" smtClean="0"/>
              <a:t>Clique no ícone para adicionar uma imagem</a:t>
            </a:r>
            <a:endParaRPr lang="en-US" dirty="0"/>
          </a:p>
        </p:txBody>
      </p:sp>
      <p:sp>
        <p:nvSpPr>
          <p:cNvPr id="61" name="Picture Placeholder 2"/>
          <p:cNvSpPr>
            <a:spLocks noGrp="1"/>
          </p:cNvSpPr>
          <p:nvPr>
            <p:ph type="pic" sz="quarter" idx="23"/>
          </p:nvPr>
        </p:nvSpPr>
        <p:spPr>
          <a:xfrm>
            <a:off x="3416630" y="3004604"/>
            <a:ext cx="1647825" cy="1613953"/>
          </a:xfrm>
          <a:prstGeom prst="rect">
            <a:avLst/>
          </a:prstGeom>
          <a:solidFill>
            <a:srgbClr val="D9D9D9"/>
          </a:solidFill>
        </p:spPr>
        <p:txBody>
          <a:bodyPr/>
          <a:lstStyle/>
          <a:p>
            <a:r>
              <a:rPr lang="pt-PT" smtClean="0"/>
              <a:t>Clique no ícone para adicionar uma imagem</a:t>
            </a:r>
            <a:endParaRPr lang="en-US" dirty="0"/>
          </a:p>
        </p:txBody>
      </p:sp>
      <p:sp>
        <p:nvSpPr>
          <p:cNvPr id="62" name="Picture Placeholder 2"/>
          <p:cNvSpPr>
            <a:spLocks noGrp="1"/>
          </p:cNvSpPr>
          <p:nvPr>
            <p:ph type="pic" sz="quarter" idx="24"/>
          </p:nvPr>
        </p:nvSpPr>
        <p:spPr>
          <a:xfrm>
            <a:off x="5135594" y="1333501"/>
            <a:ext cx="1647825" cy="1613953"/>
          </a:xfrm>
          <a:prstGeom prst="rect">
            <a:avLst/>
          </a:prstGeom>
          <a:solidFill>
            <a:srgbClr val="D9D9D9"/>
          </a:solidFill>
        </p:spPr>
        <p:txBody>
          <a:bodyPr/>
          <a:lstStyle/>
          <a:p>
            <a:r>
              <a:rPr lang="pt-PT" smtClean="0"/>
              <a:t>Clique no ícone para adicionar uma imagem</a:t>
            </a:r>
            <a:endParaRPr lang="en-US" dirty="0"/>
          </a:p>
        </p:txBody>
      </p:sp>
      <p:sp>
        <p:nvSpPr>
          <p:cNvPr id="63" name="Picture Placeholder 2"/>
          <p:cNvSpPr>
            <a:spLocks noGrp="1"/>
          </p:cNvSpPr>
          <p:nvPr>
            <p:ph type="pic" sz="quarter" idx="25"/>
          </p:nvPr>
        </p:nvSpPr>
        <p:spPr>
          <a:xfrm>
            <a:off x="5136702" y="3004604"/>
            <a:ext cx="1647825" cy="1613953"/>
          </a:xfrm>
          <a:prstGeom prst="rect">
            <a:avLst/>
          </a:prstGeom>
          <a:solidFill>
            <a:srgbClr val="D9D9D9"/>
          </a:solidFill>
        </p:spPr>
        <p:txBody>
          <a:bodyPr/>
          <a:lstStyle/>
          <a:p>
            <a:r>
              <a:rPr lang="pt-PT" smtClean="0"/>
              <a:t>Clique no ícone para adicionar uma imagem</a:t>
            </a:r>
            <a:endParaRPr lang="en-US" dirty="0"/>
          </a:p>
        </p:txBody>
      </p:sp>
      <p:sp>
        <p:nvSpPr>
          <p:cNvPr id="18" name="TextBox 1"/>
          <p:cNvSpPr txBox="1"/>
          <p:nvPr userDrawn="1"/>
        </p:nvSpPr>
        <p:spPr>
          <a:xfrm>
            <a:off x="546469" y="6329173"/>
            <a:ext cx="856325" cy="246221"/>
          </a:xfrm>
          <a:prstGeom prst="rect">
            <a:avLst/>
          </a:prstGeom>
          <a:noFill/>
        </p:spPr>
        <p:txBody>
          <a:bodyPr wrap="none" rtlCol="0">
            <a:spAutoFit/>
          </a:bodyPr>
          <a:lstStyle/>
          <a:p>
            <a:r>
              <a:rPr lang="en-US" sz="1000" dirty="0">
                <a:solidFill>
                  <a:schemeClr val="bg1">
                    <a:lumMod val="50000"/>
                  </a:schemeClr>
                </a:solidFill>
                <a:latin typeface="Roboto Light" panose="02000000000000000000" pitchFamily="2" charset="0"/>
                <a:ea typeface="Roboto Light" panose="02000000000000000000" pitchFamily="2" charset="0"/>
              </a:rPr>
              <a:t>www.</a:t>
            </a:r>
            <a:r>
              <a:rPr lang="en-US" sz="1000" b="0" dirty="0">
                <a:solidFill>
                  <a:schemeClr val="bg2">
                    <a:lumMod val="25000"/>
                  </a:schemeClr>
                </a:solidFill>
                <a:latin typeface="Roboto Black" panose="02000000000000000000" pitchFamily="2" charset="0"/>
                <a:ea typeface="Roboto Black" panose="02000000000000000000" pitchFamily="2" charset="0"/>
              </a:rPr>
              <a:t>ccg</a:t>
            </a:r>
            <a:r>
              <a:rPr lang="en-US" sz="1000" dirty="0">
                <a:solidFill>
                  <a:schemeClr val="bg1">
                    <a:lumMod val="50000"/>
                  </a:schemeClr>
                </a:solidFill>
                <a:latin typeface="Roboto Light" panose="02000000000000000000" pitchFamily="2" charset="0"/>
                <a:ea typeface="Roboto Light" panose="02000000000000000000" pitchFamily="2" charset="0"/>
              </a:rPr>
              <a:t>.pt</a:t>
            </a:r>
            <a:endParaRPr lang="id-ID" sz="1000" dirty="0">
              <a:solidFill>
                <a:schemeClr val="bg1">
                  <a:lumMod val="50000"/>
                </a:schemeClr>
              </a:solidFill>
              <a:latin typeface="Roboto Light" panose="02000000000000000000" pitchFamily="2" charset="0"/>
              <a:ea typeface="Roboto Light" panose="02000000000000000000" pitchFamily="2" charset="0"/>
            </a:endParaRPr>
          </a:p>
        </p:txBody>
      </p:sp>
      <p:sp>
        <p:nvSpPr>
          <p:cNvPr id="15" name="Title 1"/>
          <p:cNvSpPr>
            <a:spLocks noGrp="1"/>
          </p:cNvSpPr>
          <p:nvPr>
            <p:ph type="title" hasCustomPrompt="1"/>
          </p:nvPr>
        </p:nvSpPr>
        <p:spPr>
          <a:xfrm>
            <a:off x="7115822" y="1333502"/>
            <a:ext cx="4427298" cy="292666"/>
          </a:xfrm>
        </p:spPr>
        <p:txBody>
          <a:bodyPr anchor="b">
            <a:normAutofit/>
          </a:bodyPr>
          <a:lstStyle>
            <a:lvl1pPr algn="l">
              <a:defRPr sz="2000" b="0" baseline="0"/>
            </a:lvl1pPr>
          </a:lstStyle>
          <a:p>
            <a:r>
              <a:rPr lang="en-US" dirty="0" err="1" smtClean="0"/>
              <a:t>Inserir</a:t>
            </a:r>
            <a:r>
              <a:rPr lang="en-US" dirty="0" smtClean="0"/>
              <a:t> </a:t>
            </a:r>
            <a:r>
              <a:rPr lang="en-US" dirty="0" err="1" smtClean="0"/>
              <a:t>texto</a:t>
            </a:r>
            <a:endParaRPr lang="en-US" dirty="0"/>
          </a:p>
        </p:txBody>
      </p:sp>
      <p:sp>
        <p:nvSpPr>
          <p:cNvPr id="17" name="Content Placeholder 2"/>
          <p:cNvSpPr>
            <a:spLocks noGrp="1"/>
          </p:cNvSpPr>
          <p:nvPr>
            <p:ph idx="1" hasCustomPrompt="1"/>
          </p:nvPr>
        </p:nvSpPr>
        <p:spPr>
          <a:xfrm>
            <a:off x="7115822" y="1783505"/>
            <a:ext cx="4427298" cy="2835052"/>
          </a:xfrm>
        </p:spPr>
        <p:txBody>
          <a:bodyPr>
            <a:normAutofit/>
          </a:bodyPr>
          <a:lstStyle>
            <a:lvl1pPr marL="0" indent="0">
              <a:buNone/>
              <a:defRPr sz="1500"/>
            </a:lvl1pPr>
            <a:lvl2pPr>
              <a:defRPr sz="1600"/>
            </a:lvl2pPr>
            <a:lvl3pPr>
              <a:defRPr sz="1400"/>
            </a:lvl3pPr>
            <a:lvl4pPr>
              <a:defRPr sz="1300"/>
            </a:lvl4pPr>
            <a:lvl5pPr>
              <a:defRPr sz="1000"/>
            </a:lvl5pPr>
          </a:lstStyle>
          <a:p>
            <a:pPr lvl="0"/>
            <a:r>
              <a:rPr lang="en-US" dirty="0" smtClean="0"/>
              <a:t>Click to edit text styles</a:t>
            </a:r>
          </a:p>
        </p:txBody>
      </p:sp>
      <p:sp>
        <p:nvSpPr>
          <p:cNvPr id="19" name="Content Placeholder 2"/>
          <p:cNvSpPr>
            <a:spLocks noGrp="1"/>
          </p:cNvSpPr>
          <p:nvPr>
            <p:ph idx="26" hasCustomPrompt="1"/>
          </p:nvPr>
        </p:nvSpPr>
        <p:spPr>
          <a:xfrm>
            <a:off x="637881" y="4854141"/>
            <a:ext cx="10897272" cy="1148726"/>
          </a:xfrm>
        </p:spPr>
        <p:txBody>
          <a:bodyPr>
            <a:normAutofit/>
          </a:bodyPr>
          <a:lstStyle>
            <a:lvl1pPr marL="0" indent="0">
              <a:buFontTx/>
              <a:buNone/>
              <a:defRPr sz="1600"/>
            </a:lvl1pPr>
            <a:lvl2pPr>
              <a:defRPr sz="1600"/>
            </a:lvl2pPr>
            <a:lvl3pPr>
              <a:defRPr sz="1400"/>
            </a:lvl3pPr>
            <a:lvl4pPr>
              <a:defRPr sz="1300"/>
            </a:lvl4pPr>
            <a:lvl5pPr>
              <a:defRPr sz="1000"/>
            </a:lvl5pPr>
          </a:lstStyle>
          <a:p>
            <a:pPr lvl="0"/>
            <a:r>
              <a:rPr lang="en-US" dirty="0" smtClean="0"/>
              <a:t>Click to edit text styles</a:t>
            </a:r>
          </a:p>
        </p:txBody>
      </p:sp>
      <p:pic>
        <p:nvPicPr>
          <p:cNvPr id="21" name="Imagem 20"/>
          <p:cNvPicPr>
            <a:picLocks noChangeAspect="1"/>
          </p:cNvPicPr>
          <p:nvPr userDrawn="1"/>
        </p:nvPicPr>
        <p:blipFill>
          <a:blip r:embed="rId2"/>
          <a:stretch>
            <a:fillRect/>
          </a:stretch>
        </p:blipFill>
        <p:spPr>
          <a:xfrm>
            <a:off x="9667875" y="335290"/>
            <a:ext cx="1899042" cy="530041"/>
          </a:xfrm>
          <a:prstGeom prst="rect">
            <a:avLst/>
          </a:prstGeom>
        </p:spPr>
      </p:pic>
      <p:sp>
        <p:nvSpPr>
          <p:cNvPr id="6" name="Retângulo 5"/>
          <p:cNvSpPr/>
          <p:nvPr userDrawn="1"/>
        </p:nvSpPr>
        <p:spPr>
          <a:xfrm>
            <a:off x="577798" y="293790"/>
            <a:ext cx="3910173" cy="276999"/>
          </a:xfrm>
          <a:prstGeom prst="rect">
            <a:avLst/>
          </a:prstGeom>
        </p:spPr>
        <p:txBody>
          <a:bodyPr wrap="none">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300" normalizeH="0" baseline="0" noProof="0" dirty="0" smtClean="0">
                <a:ln>
                  <a:noFill/>
                </a:ln>
                <a:solidFill>
                  <a:srgbClr val="FFFFFF">
                    <a:lumMod val="50000"/>
                  </a:srgbClr>
                </a:solidFill>
                <a:effectLst/>
                <a:uLnTx/>
                <a:uFillTx/>
                <a:latin typeface="+mn-lt"/>
                <a:ea typeface="+mn-ea"/>
                <a:cs typeface="+mn-cs"/>
              </a:rPr>
              <a:t>CCG: Centro de Computação Gráfica</a:t>
            </a:r>
            <a:endParaRPr kumimoji="0" lang="pt-PT" sz="1200" b="0" i="0" u="none" strike="noStrike" kern="1200" cap="none" spc="300" normalizeH="0" baseline="0" noProof="0" dirty="0">
              <a:ln>
                <a:noFill/>
              </a:ln>
              <a:solidFill>
                <a:srgbClr val="FFFFFF">
                  <a:lumMod val="50000"/>
                </a:srgbClr>
              </a:solidFill>
              <a:effectLst/>
              <a:uLnTx/>
              <a:uFillTx/>
              <a:latin typeface="+mn-lt"/>
              <a:ea typeface="+mn-ea"/>
              <a:cs typeface="+mn-cs"/>
            </a:endParaRPr>
          </a:p>
        </p:txBody>
      </p:sp>
    </p:spTree>
    <p:extLst>
      <p:ext uri="{BB962C8B-B14F-4D97-AF65-F5344CB8AC3E}">
        <p14:creationId xmlns:p14="http://schemas.microsoft.com/office/powerpoint/2010/main" val="28692230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9" name="Picture Placeholder 2"/>
          <p:cNvSpPr>
            <a:spLocks noGrp="1"/>
          </p:cNvSpPr>
          <p:nvPr>
            <p:ph type="pic" sz="quarter" idx="22"/>
          </p:nvPr>
        </p:nvSpPr>
        <p:spPr>
          <a:xfrm>
            <a:off x="-1" y="0"/>
            <a:ext cx="6290235" cy="6858000"/>
          </a:xfrm>
          <a:solidFill>
            <a:srgbClr val="D9D9D9"/>
          </a:solidFill>
        </p:spPr>
        <p:txBody>
          <a:bodyPr anchor="t"/>
          <a:lstStyle>
            <a:lvl1pPr marL="0" indent="0" algn="ctr">
              <a:buNone/>
              <a:defRPr/>
            </a:lvl1pPr>
          </a:lstStyle>
          <a:p>
            <a:r>
              <a:rPr lang="pt-PT" smtClean="0"/>
              <a:t>Clique no ícone para adicionar uma imagem</a:t>
            </a:r>
            <a:endParaRPr lang="id-ID"/>
          </a:p>
        </p:txBody>
      </p:sp>
      <p:sp>
        <p:nvSpPr>
          <p:cNvPr id="14"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4" name="Title 1"/>
          <p:cNvSpPr>
            <a:spLocks noGrp="1"/>
          </p:cNvSpPr>
          <p:nvPr>
            <p:ph type="title" hasCustomPrompt="1"/>
          </p:nvPr>
        </p:nvSpPr>
        <p:spPr>
          <a:xfrm>
            <a:off x="7044268" y="1321230"/>
            <a:ext cx="4427298" cy="292666"/>
          </a:xfrm>
        </p:spPr>
        <p:txBody>
          <a:bodyPr anchor="b">
            <a:normAutofit/>
          </a:bodyPr>
          <a:lstStyle>
            <a:lvl1pPr algn="l">
              <a:defRPr sz="2000" b="0" baseline="0"/>
            </a:lvl1pPr>
          </a:lstStyle>
          <a:p>
            <a:r>
              <a:rPr lang="en-US" dirty="0" err="1" smtClean="0"/>
              <a:t>Inserir</a:t>
            </a:r>
            <a:r>
              <a:rPr lang="en-US" dirty="0" smtClean="0"/>
              <a:t> </a:t>
            </a:r>
            <a:r>
              <a:rPr lang="en-US" dirty="0" err="1" smtClean="0"/>
              <a:t>texto</a:t>
            </a:r>
            <a:endParaRPr lang="en-US" dirty="0"/>
          </a:p>
        </p:txBody>
      </p:sp>
      <p:sp>
        <p:nvSpPr>
          <p:cNvPr id="5" name="Content Placeholder 2"/>
          <p:cNvSpPr>
            <a:spLocks noGrp="1"/>
          </p:cNvSpPr>
          <p:nvPr>
            <p:ph idx="1" hasCustomPrompt="1"/>
          </p:nvPr>
        </p:nvSpPr>
        <p:spPr>
          <a:xfrm>
            <a:off x="7115822" y="1796995"/>
            <a:ext cx="4427298" cy="4434334"/>
          </a:xfrm>
        </p:spPr>
        <p:txBody>
          <a:bodyPr/>
          <a:lstStyle>
            <a:lvl1pPr>
              <a:defRPr sz="1800"/>
            </a:lvl1pPr>
            <a:lvl2pPr>
              <a:defRPr sz="1600"/>
            </a:lvl2pPr>
            <a:lvl3pPr>
              <a:defRPr sz="1400"/>
            </a:lvl3pPr>
            <a:lvl4pPr>
              <a:defRPr sz="1300"/>
            </a:lvl4pPr>
            <a:lvl5pPr>
              <a:defRPr sz="1000"/>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Imagem 5"/>
          <p:cNvPicPr>
            <a:picLocks noChangeAspect="1"/>
          </p:cNvPicPr>
          <p:nvPr userDrawn="1"/>
        </p:nvPicPr>
        <p:blipFill>
          <a:blip r:embed="rId2"/>
          <a:stretch>
            <a:fillRect/>
          </a:stretch>
        </p:blipFill>
        <p:spPr>
          <a:xfrm>
            <a:off x="9667875" y="335290"/>
            <a:ext cx="1899042" cy="530041"/>
          </a:xfrm>
          <a:prstGeom prst="rect">
            <a:avLst/>
          </a:prstGeom>
        </p:spPr>
      </p:pic>
    </p:spTree>
    <p:extLst>
      <p:ext uri="{BB962C8B-B14F-4D97-AF65-F5344CB8AC3E}">
        <p14:creationId xmlns:p14="http://schemas.microsoft.com/office/powerpoint/2010/main" val="26651014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73336E-E515-4A9A-99FF-4F10673EAFA8}" type="slidenum">
              <a:rPr lang="en-GB" smtClean="0"/>
              <a:t>‹#›</a:t>
            </a:fld>
            <a:endParaRPr lang="en-GB"/>
          </a:p>
        </p:txBody>
      </p:sp>
    </p:spTree>
    <p:extLst>
      <p:ext uri="{BB962C8B-B14F-4D97-AF65-F5344CB8AC3E}">
        <p14:creationId xmlns:p14="http://schemas.microsoft.com/office/powerpoint/2010/main" val="2925386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smtClean="0"/>
              <a:t>Clique para editar o estilo</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latin typeface="Source Sans Pro" panose="020B0503030403020204" pitchFamily="34" charset="0"/>
              </a:defRPr>
            </a:lvl1pPr>
          </a:lstStyle>
          <a:p>
            <a:endParaRPr lang="en-US" dirty="0"/>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ource Sans Pro" panose="020B0503030403020204" pitchFamily="34" charset="0"/>
              </a:defRPr>
            </a:lvl1pPr>
          </a:lstStyle>
          <a:p>
            <a:endParaRPr lang="en-US" dirty="0"/>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latin typeface="Source Sans Pro" panose="020B0503030403020204" pitchFamily="34" charset="0"/>
              </a:defRPr>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661" r:id="rId1"/>
    <p:sldLayoutId id="2147483689" r:id="rId2"/>
    <p:sldLayoutId id="2147483662" r:id="rId3"/>
    <p:sldLayoutId id="2147483686" r:id="rId4"/>
    <p:sldLayoutId id="2147483685" r:id="rId5"/>
    <p:sldLayoutId id="2147483687" r:id="rId6"/>
    <p:sldLayoutId id="2147483680" r:id="rId7"/>
    <p:sldLayoutId id="2147483690" r:id="rId8"/>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dt="0"/>
  <p:txStyles>
    <p:titleStyle>
      <a:lvl1pPr algn="l" defTabSz="914354" rtl="0" eaLnBrk="1" latinLnBrk="0" hangingPunct="1">
        <a:lnSpc>
          <a:spcPct val="90000"/>
        </a:lnSpc>
        <a:spcBef>
          <a:spcPct val="0"/>
        </a:spcBef>
        <a:buNone/>
        <a:defRPr lang="en-US" sz="3000" kern="1200">
          <a:solidFill>
            <a:schemeClr val="tx1">
              <a:lumMod val="75000"/>
              <a:lumOff val="25000"/>
            </a:schemeClr>
          </a:solidFill>
          <a:latin typeface="Roboto Medium" panose="02000000000000000000" pitchFamily="2" charset="0"/>
          <a:ea typeface="Roboto Medium" panose="02000000000000000000" pitchFamily="2" charset="0"/>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hyperlink" Target="https://dash.plotly.com/dash-core-component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dash.plotly.com/basic-callbacks"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dash-gallery.plotly.host/Portal/?search=%5bMachine%20Learning%5d" TargetMode="External"/><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hyperlink" Target="https://gtvalab.github.io/"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gtvalab.github.io/projects/questo.html" TargetMode="External"/><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gtvalab.github.io/projects/gaggle.html" TargetMode="Externa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hyperlink" Target="https://medium.com/tensult/tools-for-log-analysis-461eb07c2d6b" TargetMode="External"/><Relationship Id="rId3" Type="http://schemas.openxmlformats.org/officeDocument/2006/relationships/hyperlink" Target="https://www.cs.usfca.edu/~apjoshi/msds622/assignments/assignment5.html" TargetMode="External"/><Relationship Id="rId7" Type="http://schemas.openxmlformats.org/officeDocument/2006/relationships/hyperlink" Target="https://stackify.com/best-log-management-tools/" TargetMode="External"/><Relationship Id="rId2" Type="http://schemas.openxmlformats.org/officeDocument/2006/relationships/hyperlink" Target="https://www.visualisingdata.com/resources/" TargetMode="External"/><Relationship Id="rId1" Type="http://schemas.openxmlformats.org/officeDocument/2006/relationships/slideLayout" Target="../slideLayouts/slideLayout1.xml"/><Relationship Id="rId6" Type="http://schemas.openxmlformats.org/officeDocument/2006/relationships/hyperlink" Target="https://opensource.com/article/19/4/log-analysis-tools" TargetMode="External"/><Relationship Id="rId5" Type="http://schemas.openxmlformats.org/officeDocument/2006/relationships/hyperlink" Target="https://dash.plotly.com/" TargetMode="External"/><Relationship Id="rId4" Type="http://schemas.openxmlformats.org/officeDocument/2006/relationships/hyperlink" Target="https://plotly.com/python/"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PT" dirty="0" smtClean="0"/>
              <a:t>Interactive Data Visualization</a:t>
            </a:r>
            <a:endParaRPr lang="pt-PT" dirty="0"/>
          </a:p>
        </p:txBody>
      </p:sp>
      <p:sp>
        <p:nvSpPr>
          <p:cNvPr id="3" name="TextBox 1"/>
          <p:cNvSpPr txBox="1"/>
          <p:nvPr/>
        </p:nvSpPr>
        <p:spPr>
          <a:xfrm rot="16200000">
            <a:off x="11642810" y="6233242"/>
            <a:ext cx="785793" cy="246221"/>
          </a:xfrm>
          <a:prstGeom prst="rect">
            <a:avLst/>
          </a:prstGeom>
          <a:noFill/>
        </p:spPr>
        <p:txBody>
          <a:bodyPr wrap="none" rtlCol="0">
            <a:spAutoFit/>
          </a:bodyPr>
          <a:lstStyle/>
          <a:p>
            <a:r>
              <a:rPr lang="en-US" sz="1000" dirty="0" smtClean="0">
                <a:solidFill>
                  <a:schemeClr val="bg1">
                    <a:lumMod val="50000"/>
                  </a:schemeClr>
                </a:solidFill>
                <a:latin typeface="Roboto Light" panose="02000000000000000000" pitchFamily="2" charset="0"/>
                <a:ea typeface="Roboto Light" panose="02000000000000000000" pitchFamily="2" charset="0"/>
              </a:rPr>
              <a:t>Mod.100/1</a:t>
            </a:r>
            <a:endParaRPr lang="id-ID" sz="1000" dirty="0">
              <a:solidFill>
                <a:schemeClr val="bg1">
                  <a:lumMod val="50000"/>
                </a:schemeClr>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567075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osição do Texto 5"/>
          <p:cNvSpPr>
            <a:spLocks noGrp="1"/>
          </p:cNvSpPr>
          <p:nvPr>
            <p:ph type="body" sz="quarter" idx="14"/>
          </p:nvPr>
        </p:nvSpPr>
        <p:spPr/>
        <p:txBody>
          <a:bodyPr/>
          <a:lstStyle/>
          <a:p>
            <a:r>
              <a:rPr lang="en-GB" dirty="0"/>
              <a:t>Visual </a:t>
            </a:r>
            <a:r>
              <a:rPr lang="en-GB" dirty="0" smtClean="0"/>
              <a:t>Analytics – Building Blocks</a:t>
            </a:r>
            <a:endParaRPr lang="pt-PT" dirty="0"/>
          </a:p>
        </p:txBody>
      </p:sp>
      <p:pic>
        <p:nvPicPr>
          <p:cNvPr id="7" name="Picture 6"/>
          <p:cNvPicPr>
            <a:picLocks noChangeAspect="1"/>
          </p:cNvPicPr>
          <p:nvPr/>
        </p:nvPicPr>
        <p:blipFill>
          <a:blip r:embed="rId2"/>
          <a:stretch>
            <a:fillRect/>
          </a:stretch>
        </p:blipFill>
        <p:spPr>
          <a:xfrm>
            <a:off x="2290011" y="1769202"/>
            <a:ext cx="6715125" cy="3714750"/>
          </a:xfrm>
          <a:prstGeom prst="rect">
            <a:avLst/>
          </a:prstGeom>
        </p:spPr>
      </p:pic>
      <p:sp>
        <p:nvSpPr>
          <p:cNvPr id="8" name="TextBox 7"/>
          <p:cNvSpPr txBox="1"/>
          <p:nvPr/>
        </p:nvSpPr>
        <p:spPr>
          <a:xfrm>
            <a:off x="374680" y="2308725"/>
            <a:ext cx="2512900" cy="1384995"/>
          </a:xfrm>
          <a:prstGeom prst="rect">
            <a:avLst/>
          </a:prstGeom>
          <a:noFill/>
        </p:spPr>
        <p:txBody>
          <a:bodyPr wrap="square" rtlCol="0">
            <a:spAutoFit/>
          </a:bodyPr>
          <a:lstStyle/>
          <a:p>
            <a:r>
              <a:rPr lang="en-GB" sz="1200" b="1" dirty="0" smtClean="0"/>
              <a:t>Data Management:</a:t>
            </a:r>
          </a:p>
          <a:p>
            <a:pPr marL="285750" indent="-285750">
              <a:buFont typeface="Arial" panose="020B0604020202020204" pitchFamily="34" charset="0"/>
              <a:buChar char="•"/>
            </a:pPr>
            <a:r>
              <a:rPr lang="en-GB" sz="1200" dirty="0" smtClean="0"/>
              <a:t>Heterogeneity of data source</a:t>
            </a:r>
          </a:p>
          <a:p>
            <a:pPr marL="285750" indent="-285750">
              <a:buFont typeface="Arial" panose="020B0604020202020204" pitchFamily="34" charset="0"/>
              <a:buChar char="•"/>
            </a:pPr>
            <a:r>
              <a:rPr lang="en-GB" sz="1200" dirty="0" smtClean="0"/>
              <a:t>Different data types</a:t>
            </a:r>
          </a:p>
          <a:p>
            <a:pPr marL="285750" indent="-285750">
              <a:buFont typeface="Arial" panose="020B0604020202020204" pitchFamily="34" charset="0"/>
              <a:buChar char="•"/>
            </a:pPr>
            <a:r>
              <a:rPr lang="en-GB" sz="1200" dirty="0" smtClean="0"/>
              <a:t>Data Stream</a:t>
            </a:r>
          </a:p>
          <a:p>
            <a:pPr marL="285750" indent="-285750">
              <a:buFont typeface="Arial" panose="020B0604020202020204" pitchFamily="34" charset="0"/>
              <a:buChar char="•"/>
            </a:pPr>
            <a:r>
              <a:rPr lang="en-GB" sz="1200" dirty="0" smtClean="0"/>
              <a:t>Working under Pressure</a:t>
            </a:r>
          </a:p>
          <a:p>
            <a:pPr marL="285750" indent="-285750">
              <a:buFont typeface="Arial" panose="020B0604020202020204" pitchFamily="34" charset="0"/>
              <a:buChar char="•"/>
            </a:pPr>
            <a:r>
              <a:rPr lang="en-GB" sz="1200" dirty="0" smtClean="0"/>
              <a:t>Time Consuming activities</a:t>
            </a:r>
          </a:p>
          <a:p>
            <a:pPr marL="285750" indent="-285750">
              <a:buFont typeface="Arial" panose="020B0604020202020204" pitchFamily="34" charset="0"/>
              <a:buChar char="•"/>
            </a:pPr>
            <a:endParaRPr lang="en-GB" sz="1200" dirty="0"/>
          </a:p>
        </p:txBody>
      </p:sp>
      <p:sp>
        <p:nvSpPr>
          <p:cNvPr id="9" name="TextBox 8"/>
          <p:cNvSpPr txBox="1"/>
          <p:nvPr/>
        </p:nvSpPr>
        <p:spPr>
          <a:xfrm>
            <a:off x="3766948" y="961370"/>
            <a:ext cx="4141174" cy="830997"/>
          </a:xfrm>
          <a:prstGeom prst="rect">
            <a:avLst/>
          </a:prstGeom>
          <a:noFill/>
        </p:spPr>
        <p:txBody>
          <a:bodyPr wrap="square" rtlCol="0">
            <a:spAutoFit/>
          </a:bodyPr>
          <a:lstStyle/>
          <a:p>
            <a:r>
              <a:rPr lang="en-GB" sz="1200" b="1" dirty="0" smtClean="0"/>
              <a:t>Infrastructure</a:t>
            </a:r>
            <a:r>
              <a:rPr lang="en-GB" sz="1200" dirty="0" smtClean="0"/>
              <a:t>:</a:t>
            </a:r>
          </a:p>
          <a:p>
            <a:pPr marL="285750" indent="-285750">
              <a:buFont typeface="Arial" panose="020B0604020202020204" pitchFamily="34" charset="0"/>
              <a:buChar char="•"/>
            </a:pPr>
            <a:r>
              <a:rPr lang="en-GB" sz="1200" dirty="0"/>
              <a:t>Infrastructure is concerned with linking together all the processes functions and services required by visual analytic </a:t>
            </a:r>
            <a:r>
              <a:rPr lang="en-GB" sz="1200" dirty="0" smtClean="0"/>
              <a:t>applications</a:t>
            </a:r>
            <a:endParaRPr lang="en-GB" sz="1200" dirty="0"/>
          </a:p>
        </p:txBody>
      </p:sp>
      <p:sp>
        <p:nvSpPr>
          <p:cNvPr id="11" name="TextBox 10"/>
          <p:cNvSpPr txBox="1"/>
          <p:nvPr/>
        </p:nvSpPr>
        <p:spPr>
          <a:xfrm>
            <a:off x="8351595" y="1823263"/>
            <a:ext cx="3440722" cy="1200329"/>
          </a:xfrm>
          <a:prstGeom prst="rect">
            <a:avLst/>
          </a:prstGeom>
          <a:noFill/>
        </p:spPr>
        <p:txBody>
          <a:bodyPr wrap="square" rtlCol="0">
            <a:spAutoFit/>
          </a:bodyPr>
          <a:lstStyle/>
          <a:p>
            <a:r>
              <a:rPr lang="en-GB" sz="1200" b="1" dirty="0" smtClean="0"/>
              <a:t>Perception and Cognitive Aspects</a:t>
            </a:r>
            <a:r>
              <a:rPr lang="en-GB" sz="1200" dirty="0" smtClean="0"/>
              <a:t>:</a:t>
            </a:r>
          </a:p>
          <a:p>
            <a:pPr marL="285750" indent="-285750">
              <a:buFont typeface="Arial" panose="020B0604020202020204" pitchFamily="34" charset="0"/>
              <a:buChar char="•"/>
            </a:pPr>
            <a:r>
              <a:rPr lang="en-GB" sz="1200" dirty="0"/>
              <a:t>represent the more human side of visual </a:t>
            </a:r>
            <a:r>
              <a:rPr lang="en-GB" sz="1200" dirty="0" smtClean="0"/>
              <a:t>analytics.</a:t>
            </a:r>
          </a:p>
          <a:p>
            <a:pPr marL="285750" indent="-285750">
              <a:buFont typeface="Arial" panose="020B0604020202020204" pitchFamily="34" charset="0"/>
              <a:buChar char="•"/>
            </a:pPr>
            <a:r>
              <a:rPr lang="en-GB" sz="1200" dirty="0"/>
              <a:t>Cognition is the ability to understand </a:t>
            </a:r>
            <a:r>
              <a:rPr lang="en-GB" sz="1200" dirty="0" smtClean="0"/>
              <a:t>visual </a:t>
            </a:r>
            <a:r>
              <a:rPr lang="en-GB" sz="1200" dirty="0"/>
              <a:t>information, making inferences largely based on prior learning</a:t>
            </a:r>
          </a:p>
        </p:txBody>
      </p:sp>
      <p:sp>
        <p:nvSpPr>
          <p:cNvPr id="12" name="TextBox 11"/>
          <p:cNvSpPr txBox="1"/>
          <p:nvPr/>
        </p:nvSpPr>
        <p:spPr>
          <a:xfrm>
            <a:off x="8771791" y="3609051"/>
            <a:ext cx="3259018" cy="830997"/>
          </a:xfrm>
          <a:prstGeom prst="rect">
            <a:avLst/>
          </a:prstGeom>
          <a:noFill/>
        </p:spPr>
        <p:txBody>
          <a:bodyPr wrap="square" rtlCol="0">
            <a:spAutoFit/>
          </a:bodyPr>
          <a:lstStyle/>
          <a:p>
            <a:r>
              <a:rPr lang="en-GB" sz="1200" b="1" dirty="0" smtClean="0"/>
              <a:t>Data Mining:</a:t>
            </a:r>
          </a:p>
          <a:p>
            <a:pPr marL="285750" indent="-285750">
              <a:buFont typeface="Arial" panose="020B0604020202020204" pitchFamily="34" charset="0"/>
              <a:buChar char="•"/>
            </a:pPr>
            <a:r>
              <a:rPr lang="en-GB" sz="1200" dirty="0" smtClean="0"/>
              <a:t>Computational </a:t>
            </a:r>
            <a:r>
              <a:rPr lang="en-GB" sz="1200" dirty="0"/>
              <a:t>methods to </a:t>
            </a:r>
            <a:r>
              <a:rPr lang="en-GB" sz="1200" dirty="0" smtClean="0"/>
              <a:t>automatically extract </a:t>
            </a:r>
            <a:r>
              <a:rPr lang="en-GB" sz="1200" dirty="0"/>
              <a:t>valuable information from raw data by means of automatic analysis </a:t>
            </a:r>
            <a:r>
              <a:rPr lang="en-GB" sz="1200" dirty="0" smtClean="0"/>
              <a:t>algorithms.</a:t>
            </a:r>
            <a:endParaRPr lang="en-GB" sz="1200" dirty="0"/>
          </a:p>
        </p:txBody>
      </p:sp>
      <p:sp>
        <p:nvSpPr>
          <p:cNvPr id="13" name="TextBox 12"/>
          <p:cNvSpPr txBox="1"/>
          <p:nvPr/>
        </p:nvSpPr>
        <p:spPr>
          <a:xfrm>
            <a:off x="7908122" y="5068453"/>
            <a:ext cx="2784231" cy="830997"/>
          </a:xfrm>
          <a:prstGeom prst="rect">
            <a:avLst/>
          </a:prstGeom>
          <a:noFill/>
        </p:spPr>
        <p:txBody>
          <a:bodyPr wrap="square" rtlCol="0">
            <a:spAutoFit/>
          </a:bodyPr>
          <a:lstStyle/>
          <a:p>
            <a:r>
              <a:rPr lang="en-GB" sz="1200" b="1" dirty="0" smtClean="0"/>
              <a:t>Visualization</a:t>
            </a:r>
            <a:r>
              <a:rPr lang="en-GB" sz="1200" dirty="0" smtClean="0"/>
              <a:t>:</a:t>
            </a:r>
          </a:p>
          <a:p>
            <a:pPr marL="285750" indent="-285750">
              <a:buFont typeface="Arial" panose="020B0604020202020204" pitchFamily="34" charset="0"/>
              <a:buChar char="•"/>
            </a:pPr>
            <a:r>
              <a:rPr lang="en-GB" sz="1200" dirty="0" smtClean="0"/>
              <a:t>Means to communicate data and analysis results</a:t>
            </a:r>
          </a:p>
          <a:p>
            <a:pPr marL="285750" indent="-285750">
              <a:buFont typeface="Arial" panose="020B0604020202020204" pitchFamily="34" charset="0"/>
              <a:buChar char="•"/>
            </a:pPr>
            <a:r>
              <a:rPr lang="en-GB" sz="1200" dirty="0" smtClean="0"/>
              <a:t>Monitor other processes</a:t>
            </a:r>
            <a:endParaRPr lang="en-GB" sz="1200" dirty="0"/>
          </a:p>
        </p:txBody>
      </p:sp>
      <p:sp>
        <p:nvSpPr>
          <p:cNvPr id="14" name="TextBox 13"/>
          <p:cNvSpPr txBox="1"/>
          <p:nvPr/>
        </p:nvSpPr>
        <p:spPr>
          <a:xfrm>
            <a:off x="637881" y="4201644"/>
            <a:ext cx="2400300" cy="830997"/>
          </a:xfrm>
          <a:prstGeom prst="rect">
            <a:avLst/>
          </a:prstGeom>
          <a:noFill/>
        </p:spPr>
        <p:txBody>
          <a:bodyPr wrap="square" rtlCol="0">
            <a:spAutoFit/>
          </a:bodyPr>
          <a:lstStyle/>
          <a:p>
            <a:r>
              <a:rPr lang="en-GB" sz="1200" b="1" dirty="0" smtClean="0"/>
              <a:t>Space and Time</a:t>
            </a:r>
            <a:r>
              <a:rPr lang="en-GB" sz="1200" dirty="0" smtClean="0"/>
              <a:t>:</a:t>
            </a:r>
          </a:p>
          <a:p>
            <a:pPr marL="285750" indent="-285750">
              <a:buFont typeface="Arial" panose="020B0604020202020204" pitchFamily="34" charset="0"/>
              <a:buChar char="•"/>
            </a:pPr>
            <a:r>
              <a:rPr lang="en-GB" sz="1200" dirty="0"/>
              <a:t>The analysis of data with references both in space and in time</a:t>
            </a:r>
          </a:p>
        </p:txBody>
      </p:sp>
      <p:sp>
        <p:nvSpPr>
          <p:cNvPr id="15" name="TextBox 14"/>
          <p:cNvSpPr txBox="1"/>
          <p:nvPr/>
        </p:nvSpPr>
        <p:spPr>
          <a:xfrm>
            <a:off x="3342383" y="5301454"/>
            <a:ext cx="3367458" cy="830997"/>
          </a:xfrm>
          <a:prstGeom prst="rect">
            <a:avLst/>
          </a:prstGeom>
          <a:noFill/>
        </p:spPr>
        <p:txBody>
          <a:bodyPr wrap="square" rtlCol="0">
            <a:spAutoFit/>
          </a:bodyPr>
          <a:lstStyle/>
          <a:p>
            <a:r>
              <a:rPr lang="en-GB" sz="1200" b="1" dirty="0" smtClean="0"/>
              <a:t>Evaluation</a:t>
            </a:r>
            <a:r>
              <a:rPr lang="en-GB" sz="1200" dirty="0" smtClean="0"/>
              <a:t>:</a:t>
            </a:r>
          </a:p>
          <a:p>
            <a:pPr marL="285750" indent="-285750">
              <a:buFont typeface="Arial" panose="020B0604020202020204" pitchFamily="34" charset="0"/>
              <a:buChar char="•"/>
            </a:pPr>
            <a:r>
              <a:rPr lang="en-GB" sz="1200" dirty="0"/>
              <a:t>A</a:t>
            </a:r>
            <a:r>
              <a:rPr lang="en-GB" sz="1200" dirty="0" smtClean="0"/>
              <a:t>ssess </a:t>
            </a:r>
            <a:r>
              <a:rPr lang="en-GB" sz="1200" dirty="0"/>
              <a:t>the effectiveness, </a:t>
            </a:r>
            <a:r>
              <a:rPr lang="en-GB" sz="1200" dirty="0" smtClean="0"/>
              <a:t>efficiency , current innovative and </a:t>
            </a:r>
            <a:r>
              <a:rPr lang="en-GB" sz="1200" dirty="0"/>
              <a:t>user acceptance of these innovations in a standard </a:t>
            </a:r>
            <a:r>
              <a:rPr lang="en-GB" sz="1200" dirty="0" smtClean="0"/>
              <a:t>way.</a:t>
            </a:r>
            <a:endParaRPr lang="en-GB" sz="1200" dirty="0"/>
          </a:p>
        </p:txBody>
      </p:sp>
      <p:sp>
        <p:nvSpPr>
          <p:cNvPr id="17" name="TextBox 16"/>
          <p:cNvSpPr txBox="1"/>
          <p:nvPr/>
        </p:nvSpPr>
        <p:spPr>
          <a:xfrm>
            <a:off x="9844087" y="6246387"/>
            <a:ext cx="1114425" cy="276999"/>
          </a:xfrm>
          <a:prstGeom prst="rect">
            <a:avLst/>
          </a:prstGeom>
          <a:noFill/>
        </p:spPr>
        <p:txBody>
          <a:bodyPr wrap="square" rtlCol="0">
            <a:spAutoFit/>
          </a:bodyPr>
          <a:lstStyle/>
          <a:p>
            <a:r>
              <a:rPr lang="en-GB" sz="1200" dirty="0" smtClean="0"/>
              <a:t>Source [3]</a:t>
            </a:r>
            <a:endParaRPr lang="en-GB" sz="1200" dirty="0"/>
          </a:p>
        </p:txBody>
      </p:sp>
      <p:sp>
        <p:nvSpPr>
          <p:cNvPr id="2" name="Slide Number Placeholder 1"/>
          <p:cNvSpPr>
            <a:spLocks noGrp="1"/>
          </p:cNvSpPr>
          <p:nvPr>
            <p:ph type="sldNum" sz="quarter" idx="12"/>
          </p:nvPr>
        </p:nvSpPr>
        <p:spPr/>
        <p:txBody>
          <a:bodyPr/>
          <a:lstStyle/>
          <a:p>
            <a:fld id="{FCEE2C88-6C8F-484D-AF69-578F576B1F44}" type="slidenum">
              <a:rPr lang="en-US" smtClean="0"/>
              <a:pPr/>
              <a:t>10</a:t>
            </a:fld>
            <a:endParaRPr lang="en-US" dirty="0"/>
          </a:p>
        </p:txBody>
      </p:sp>
    </p:spTree>
    <p:extLst>
      <p:ext uri="{BB962C8B-B14F-4D97-AF65-F5344CB8AC3E}">
        <p14:creationId xmlns:p14="http://schemas.microsoft.com/office/powerpoint/2010/main" val="3053521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osição do Texto 5"/>
          <p:cNvSpPr>
            <a:spLocks noGrp="1"/>
          </p:cNvSpPr>
          <p:nvPr>
            <p:ph type="body" sz="quarter" idx="14"/>
          </p:nvPr>
        </p:nvSpPr>
        <p:spPr/>
        <p:txBody>
          <a:bodyPr/>
          <a:lstStyle/>
          <a:p>
            <a:r>
              <a:rPr lang="en-GB" dirty="0"/>
              <a:t>Visual </a:t>
            </a:r>
            <a:r>
              <a:rPr lang="en-GB" dirty="0" smtClean="0"/>
              <a:t>Analytics - Applications</a:t>
            </a:r>
            <a:endParaRPr lang="pt-PT" dirty="0"/>
          </a:p>
        </p:txBody>
      </p:sp>
      <p:sp>
        <p:nvSpPr>
          <p:cNvPr id="10" name="Content Placeholder 4"/>
          <p:cNvSpPr>
            <a:spLocks noGrp="1"/>
          </p:cNvSpPr>
          <p:nvPr>
            <p:ph idx="1"/>
          </p:nvPr>
        </p:nvSpPr>
        <p:spPr>
          <a:xfrm>
            <a:off x="650581" y="1434988"/>
            <a:ext cx="10820985" cy="3967589"/>
          </a:xfrm>
        </p:spPr>
        <p:txBody>
          <a:bodyPr>
            <a:normAutofit fontScale="92500" lnSpcReduction="10000"/>
          </a:bodyPr>
          <a:lstStyle/>
          <a:p>
            <a:pPr marL="285750" indent="-285750" algn="just">
              <a:buFont typeface="Arial" panose="020B0604020202020204" pitchFamily="34" charset="0"/>
              <a:buChar char="•"/>
            </a:pPr>
            <a:r>
              <a:rPr lang="en-GB" sz="1800" dirty="0">
                <a:latin typeface="Roboto Medium" panose="02000000000000000000" pitchFamily="2" charset="0"/>
                <a:ea typeface="Roboto Medium" panose="02000000000000000000" pitchFamily="2" charset="0"/>
              </a:rPr>
              <a:t>Visual Analytics is essential in application areas where large information spaces have been processed and analysed:</a:t>
            </a:r>
          </a:p>
          <a:p>
            <a:pPr marL="971516" lvl="1" indent="-285750" algn="just"/>
            <a:r>
              <a:rPr lang="en-GB" sz="2000" dirty="0">
                <a:latin typeface="Roboto Medium" panose="02000000000000000000" pitchFamily="2" charset="0"/>
                <a:ea typeface="Roboto Medium" panose="02000000000000000000" pitchFamily="2" charset="0"/>
              </a:rPr>
              <a:t>Physics and Astronomy</a:t>
            </a:r>
          </a:p>
          <a:p>
            <a:pPr marL="971516" lvl="1" indent="-285750" algn="just"/>
            <a:r>
              <a:rPr lang="en-GB" sz="2000" dirty="0">
                <a:latin typeface="Roboto Medium" panose="02000000000000000000" pitchFamily="2" charset="0"/>
                <a:ea typeface="Roboto Medium" panose="02000000000000000000" pitchFamily="2" charset="0"/>
              </a:rPr>
              <a:t>Monitoring Climate and Weather</a:t>
            </a:r>
          </a:p>
          <a:p>
            <a:pPr marL="971516" lvl="1" indent="-285750" algn="just"/>
            <a:r>
              <a:rPr lang="en-GB" sz="2000" dirty="0">
                <a:latin typeface="Roboto Medium" panose="02000000000000000000" pitchFamily="2" charset="0"/>
                <a:ea typeface="Roboto Medium" panose="02000000000000000000" pitchFamily="2" charset="0"/>
              </a:rPr>
              <a:t>Emergency Management</a:t>
            </a:r>
          </a:p>
          <a:p>
            <a:pPr marL="971516" lvl="1" indent="-285750" algn="just"/>
            <a:r>
              <a:rPr lang="en-GB" sz="2000" dirty="0">
                <a:latin typeface="Roboto Medium" panose="02000000000000000000" pitchFamily="2" charset="0"/>
                <a:ea typeface="Roboto Medium" panose="02000000000000000000" pitchFamily="2" charset="0"/>
              </a:rPr>
              <a:t>Security and Geo-graphics</a:t>
            </a:r>
          </a:p>
          <a:p>
            <a:pPr marL="971516" lvl="1" indent="-285750" algn="just"/>
            <a:r>
              <a:rPr lang="en-GB" sz="2000" dirty="0">
                <a:latin typeface="Roboto Medium" panose="02000000000000000000" pitchFamily="2" charset="0"/>
                <a:ea typeface="Roboto Medium" panose="02000000000000000000" pitchFamily="2" charset="0"/>
              </a:rPr>
              <a:t>Investigation in Large Datasets</a:t>
            </a:r>
          </a:p>
          <a:p>
            <a:pPr marL="971516" lvl="1" indent="-285750" algn="just"/>
            <a:r>
              <a:rPr lang="en-GB" sz="2000" dirty="0">
                <a:latin typeface="Roboto Medium" panose="02000000000000000000" pitchFamily="2" charset="0"/>
                <a:ea typeface="Roboto Medium" panose="02000000000000000000" pitchFamily="2" charset="0"/>
              </a:rPr>
              <a:t>Biology and Medicine</a:t>
            </a:r>
          </a:p>
          <a:p>
            <a:pPr marL="1428692" lvl="2" indent="-285750" algn="just"/>
            <a:r>
              <a:rPr lang="en-GB" sz="1800" dirty="0">
                <a:latin typeface="Roboto Medium" panose="02000000000000000000" pitchFamily="2" charset="0"/>
                <a:ea typeface="Roboto Medium" panose="02000000000000000000" pitchFamily="2" charset="0"/>
              </a:rPr>
              <a:t>Computer tomography and ultrasound imaging</a:t>
            </a:r>
          </a:p>
          <a:p>
            <a:pPr marL="971516" lvl="1" indent="-285750" algn="just"/>
            <a:r>
              <a:rPr lang="en-GB" sz="2000" dirty="0">
                <a:latin typeface="Roboto Medium" panose="02000000000000000000" pitchFamily="2" charset="0"/>
                <a:ea typeface="Roboto Medium" panose="02000000000000000000" pitchFamily="2" charset="0"/>
              </a:rPr>
              <a:t>Bioinformatics</a:t>
            </a:r>
          </a:p>
          <a:p>
            <a:pPr marL="971516" lvl="1" indent="-285750" algn="just"/>
            <a:r>
              <a:rPr lang="en-GB" sz="2000" dirty="0">
                <a:latin typeface="Roboto Medium" panose="02000000000000000000" pitchFamily="2" charset="0"/>
                <a:ea typeface="Roboto Medium" panose="02000000000000000000" pitchFamily="2" charset="0"/>
              </a:rPr>
              <a:t>Business Intelligence</a:t>
            </a:r>
          </a:p>
          <a:p>
            <a:pPr marL="971516" lvl="1" indent="-285750" algn="just"/>
            <a:r>
              <a:rPr lang="en-GB" sz="2000" dirty="0">
                <a:latin typeface="Roboto Medium" panose="02000000000000000000" pitchFamily="2" charset="0"/>
                <a:ea typeface="Roboto Medium" panose="02000000000000000000" pitchFamily="2" charset="0"/>
              </a:rPr>
              <a:t>Smart Manufacturing</a:t>
            </a:r>
          </a:p>
          <a:p>
            <a:pPr marL="971516" lvl="1" indent="-285750" algn="just"/>
            <a:r>
              <a:rPr lang="en-GB" sz="2000" dirty="0">
                <a:latin typeface="Roboto Medium" panose="02000000000000000000" pitchFamily="2" charset="0"/>
                <a:ea typeface="Roboto Medium" panose="02000000000000000000" pitchFamily="2" charset="0"/>
              </a:rPr>
              <a:t>Industry 4.0</a:t>
            </a:r>
          </a:p>
          <a:p>
            <a:pPr marL="285750" indent="-285750">
              <a:buFont typeface="Arial" panose="020B0604020202020204" pitchFamily="34" charset="0"/>
              <a:buChar char="•"/>
            </a:pPr>
            <a:endParaRPr lang="en-GB" dirty="0"/>
          </a:p>
        </p:txBody>
      </p:sp>
      <p:sp>
        <p:nvSpPr>
          <p:cNvPr id="2" name="Slide Number Placeholder 1"/>
          <p:cNvSpPr>
            <a:spLocks noGrp="1"/>
          </p:cNvSpPr>
          <p:nvPr>
            <p:ph type="sldNum" sz="quarter" idx="12"/>
          </p:nvPr>
        </p:nvSpPr>
        <p:spPr/>
        <p:txBody>
          <a:bodyPr/>
          <a:lstStyle/>
          <a:p>
            <a:fld id="{FCEE2C88-6C8F-484D-AF69-578F576B1F44}" type="slidenum">
              <a:rPr lang="en-US" smtClean="0"/>
              <a:pPr/>
              <a:t>11</a:t>
            </a:fld>
            <a:endParaRPr lang="en-US" dirty="0"/>
          </a:p>
        </p:txBody>
      </p:sp>
    </p:spTree>
    <p:extLst>
      <p:ext uri="{BB962C8B-B14F-4D97-AF65-F5344CB8AC3E}">
        <p14:creationId xmlns:p14="http://schemas.microsoft.com/office/powerpoint/2010/main" val="12144007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 Applications</a:t>
            </a:r>
            <a:endParaRPr lang="pt-PT"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12</a:t>
            </a:fld>
            <a:endParaRPr lang="en-US" dirty="0"/>
          </a:p>
        </p:txBody>
      </p:sp>
      <p:sp>
        <p:nvSpPr>
          <p:cNvPr id="4" name="Title 3"/>
          <p:cNvSpPr>
            <a:spLocks noGrp="1"/>
          </p:cNvSpPr>
          <p:nvPr>
            <p:ph type="title"/>
          </p:nvPr>
        </p:nvSpPr>
        <p:spPr/>
        <p:txBody>
          <a:bodyPr>
            <a:normAutofit fontScale="90000"/>
          </a:bodyPr>
          <a:lstStyle/>
          <a:p>
            <a:r>
              <a:rPr lang="en-GB" b="1" dirty="0"/>
              <a:t>Astronomy</a:t>
            </a:r>
            <a:endParaRPr lang="en-GB" dirty="0"/>
          </a:p>
        </p:txBody>
      </p:sp>
      <p:sp>
        <p:nvSpPr>
          <p:cNvPr id="5" name="Content Placeholder 4"/>
          <p:cNvSpPr>
            <a:spLocks noGrp="1"/>
          </p:cNvSpPr>
          <p:nvPr>
            <p:ph idx="1"/>
          </p:nvPr>
        </p:nvSpPr>
        <p:spPr>
          <a:xfrm>
            <a:off x="650581" y="1894396"/>
            <a:ext cx="10820985" cy="1311490"/>
          </a:xfrm>
        </p:spPr>
        <p:txBody>
          <a:bodyPr>
            <a:normAutofit/>
          </a:bodyPr>
          <a:lstStyle/>
          <a:p>
            <a:pPr marL="285750" indent="-285750">
              <a:buFont typeface="Arial" panose="020B0604020202020204" pitchFamily="34" charset="0"/>
              <a:buChar char="•"/>
            </a:pPr>
            <a:r>
              <a:rPr lang="en-GB" dirty="0"/>
              <a:t>With common data analysis techniques, astronomers can separate relevant data from noise, analyze similarities or complex patterns, and gain useful knowledge about the </a:t>
            </a:r>
            <a:r>
              <a:rPr lang="en-GB" dirty="0" smtClean="0"/>
              <a:t>universe.</a:t>
            </a:r>
            <a:endParaRPr lang="en-GB" dirty="0"/>
          </a:p>
          <a:p>
            <a:pPr marL="285750" indent="-285750">
              <a:buFont typeface="Arial" panose="020B0604020202020204" pitchFamily="34" charset="0"/>
              <a:buChar char="•"/>
            </a:pPr>
            <a:r>
              <a:rPr lang="en-GB" dirty="0"/>
              <a:t>The visual analytics approach can significantly support the process of identifying unexpected phenomena inside massive and dynamic data streams</a:t>
            </a:r>
            <a:r>
              <a:rPr lang="en-GB" dirty="0" smtClean="0"/>
              <a:t>.</a:t>
            </a:r>
          </a:p>
          <a:p>
            <a:endParaRPr lang="en-GB" dirty="0"/>
          </a:p>
        </p:txBody>
      </p:sp>
      <p:pic>
        <p:nvPicPr>
          <p:cNvPr id="7" name="Picture 6"/>
          <p:cNvPicPr>
            <a:picLocks noChangeAspect="1"/>
          </p:cNvPicPr>
          <p:nvPr/>
        </p:nvPicPr>
        <p:blipFill>
          <a:blip r:embed="rId2"/>
          <a:stretch>
            <a:fillRect/>
          </a:stretch>
        </p:blipFill>
        <p:spPr>
          <a:xfrm>
            <a:off x="2562225" y="3241910"/>
            <a:ext cx="6812363" cy="2911239"/>
          </a:xfrm>
          <a:prstGeom prst="rect">
            <a:avLst/>
          </a:prstGeom>
        </p:spPr>
      </p:pic>
      <p:sp>
        <p:nvSpPr>
          <p:cNvPr id="9" name="TextBox 8"/>
          <p:cNvSpPr txBox="1"/>
          <p:nvPr/>
        </p:nvSpPr>
        <p:spPr>
          <a:xfrm>
            <a:off x="9925050" y="6076273"/>
            <a:ext cx="1114425" cy="276999"/>
          </a:xfrm>
          <a:prstGeom prst="rect">
            <a:avLst/>
          </a:prstGeom>
          <a:noFill/>
        </p:spPr>
        <p:txBody>
          <a:bodyPr wrap="square" rtlCol="0">
            <a:spAutoFit/>
          </a:bodyPr>
          <a:lstStyle/>
          <a:p>
            <a:r>
              <a:rPr lang="en-GB" sz="1200" dirty="0" smtClean="0"/>
              <a:t>Source [5]</a:t>
            </a:r>
            <a:endParaRPr lang="en-GB" sz="1200" dirty="0"/>
          </a:p>
        </p:txBody>
      </p:sp>
    </p:spTree>
    <p:extLst>
      <p:ext uri="{BB962C8B-B14F-4D97-AF65-F5344CB8AC3E}">
        <p14:creationId xmlns:p14="http://schemas.microsoft.com/office/powerpoint/2010/main" val="1513710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 Applications</a:t>
            </a:r>
            <a:endParaRPr lang="pt-PT"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13</a:t>
            </a:fld>
            <a:endParaRPr lang="en-US" dirty="0"/>
          </a:p>
        </p:txBody>
      </p:sp>
      <p:sp>
        <p:nvSpPr>
          <p:cNvPr id="4" name="Title 3"/>
          <p:cNvSpPr>
            <a:spLocks noGrp="1"/>
          </p:cNvSpPr>
          <p:nvPr>
            <p:ph type="title"/>
          </p:nvPr>
        </p:nvSpPr>
        <p:spPr/>
        <p:txBody>
          <a:bodyPr>
            <a:normAutofit fontScale="90000"/>
          </a:bodyPr>
          <a:lstStyle/>
          <a:p>
            <a:r>
              <a:rPr lang="en-GB" b="1" dirty="0" smtClean="0"/>
              <a:t>Climate: </a:t>
            </a:r>
            <a:r>
              <a:rPr lang="en-GB" dirty="0"/>
              <a:t>Visual support </a:t>
            </a:r>
            <a:r>
              <a:rPr lang="en-GB" dirty="0" smtClean="0"/>
              <a:t>simulation </a:t>
            </a:r>
            <a:r>
              <a:rPr lang="en-GB" dirty="0"/>
              <a:t>of climate </a:t>
            </a:r>
            <a:r>
              <a:rPr lang="en-GB" dirty="0" smtClean="0"/>
              <a:t>models (interactive graph visualization)</a:t>
            </a:r>
            <a:endParaRPr lang="en-GB" dirty="0"/>
          </a:p>
        </p:txBody>
      </p:sp>
      <p:pic>
        <p:nvPicPr>
          <p:cNvPr id="9" name="Picture 8"/>
          <p:cNvPicPr>
            <a:picLocks noChangeAspect="1"/>
          </p:cNvPicPr>
          <p:nvPr/>
        </p:nvPicPr>
        <p:blipFill>
          <a:blip r:embed="rId2"/>
          <a:stretch>
            <a:fillRect/>
          </a:stretch>
        </p:blipFill>
        <p:spPr>
          <a:xfrm>
            <a:off x="1853840" y="2009634"/>
            <a:ext cx="8360425" cy="4248107"/>
          </a:xfrm>
          <a:prstGeom prst="rect">
            <a:avLst/>
          </a:prstGeom>
        </p:spPr>
      </p:pic>
      <p:sp>
        <p:nvSpPr>
          <p:cNvPr id="7" name="TextBox 6"/>
          <p:cNvSpPr txBox="1"/>
          <p:nvPr/>
        </p:nvSpPr>
        <p:spPr>
          <a:xfrm>
            <a:off x="10214265" y="6257742"/>
            <a:ext cx="1114425" cy="276999"/>
          </a:xfrm>
          <a:prstGeom prst="rect">
            <a:avLst/>
          </a:prstGeom>
          <a:noFill/>
        </p:spPr>
        <p:txBody>
          <a:bodyPr wrap="square" rtlCol="0">
            <a:spAutoFit/>
          </a:bodyPr>
          <a:lstStyle/>
          <a:p>
            <a:r>
              <a:rPr lang="en-GB" sz="1200" dirty="0" smtClean="0"/>
              <a:t>Source [3]</a:t>
            </a:r>
            <a:endParaRPr lang="en-GB" sz="1200" dirty="0"/>
          </a:p>
        </p:txBody>
      </p:sp>
    </p:spTree>
    <p:extLst>
      <p:ext uri="{BB962C8B-B14F-4D97-AF65-F5344CB8AC3E}">
        <p14:creationId xmlns:p14="http://schemas.microsoft.com/office/powerpoint/2010/main" val="4769317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 Applications</a:t>
            </a:r>
            <a:endParaRPr lang="pt-PT"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14</a:t>
            </a:fld>
            <a:endParaRPr lang="en-US" dirty="0"/>
          </a:p>
        </p:txBody>
      </p:sp>
      <p:sp>
        <p:nvSpPr>
          <p:cNvPr id="4" name="Title 3"/>
          <p:cNvSpPr>
            <a:spLocks noGrp="1"/>
          </p:cNvSpPr>
          <p:nvPr>
            <p:ph type="title"/>
          </p:nvPr>
        </p:nvSpPr>
        <p:spPr/>
        <p:txBody>
          <a:bodyPr>
            <a:normAutofit fontScale="90000"/>
          </a:bodyPr>
          <a:lstStyle/>
          <a:p>
            <a:r>
              <a:rPr lang="en-GB" b="1" dirty="0" smtClean="0"/>
              <a:t>Social Media: </a:t>
            </a:r>
            <a:r>
              <a:rPr lang="en-GB" dirty="0"/>
              <a:t>VASSL: A Visual Analytics Toolkit for Social </a:t>
            </a:r>
            <a:r>
              <a:rPr lang="en-GB" dirty="0" smtClean="0"/>
              <a:t>detecting and labelling </a:t>
            </a:r>
            <a:r>
              <a:rPr lang="en-GB" dirty="0" err="1" smtClean="0"/>
              <a:t>Spambot</a:t>
            </a:r>
            <a:endParaRPr lang="en-GB" dirty="0"/>
          </a:p>
        </p:txBody>
      </p:sp>
      <p:sp>
        <p:nvSpPr>
          <p:cNvPr id="9" name="TextBox 8"/>
          <p:cNvSpPr txBox="1"/>
          <p:nvPr/>
        </p:nvSpPr>
        <p:spPr>
          <a:xfrm>
            <a:off x="10357141" y="5886516"/>
            <a:ext cx="1114425" cy="276999"/>
          </a:xfrm>
          <a:prstGeom prst="rect">
            <a:avLst/>
          </a:prstGeom>
          <a:noFill/>
        </p:spPr>
        <p:txBody>
          <a:bodyPr wrap="square" rtlCol="0">
            <a:spAutoFit/>
          </a:bodyPr>
          <a:lstStyle/>
          <a:p>
            <a:r>
              <a:rPr lang="en-GB" sz="1200" dirty="0" smtClean="0"/>
              <a:t>Source [6]</a:t>
            </a:r>
            <a:endParaRPr lang="en-GB" sz="1200" dirty="0"/>
          </a:p>
        </p:txBody>
      </p:sp>
      <p:pic>
        <p:nvPicPr>
          <p:cNvPr id="5" name="Picture 4"/>
          <p:cNvPicPr>
            <a:picLocks noChangeAspect="1"/>
          </p:cNvPicPr>
          <p:nvPr/>
        </p:nvPicPr>
        <p:blipFill>
          <a:blip r:embed="rId2"/>
          <a:stretch>
            <a:fillRect/>
          </a:stretch>
        </p:blipFill>
        <p:spPr>
          <a:xfrm>
            <a:off x="1263998" y="1961599"/>
            <a:ext cx="7484471" cy="4201916"/>
          </a:xfrm>
          <a:prstGeom prst="rect">
            <a:avLst/>
          </a:prstGeom>
        </p:spPr>
      </p:pic>
      <p:sp>
        <p:nvSpPr>
          <p:cNvPr id="6" name="Rectangle 5"/>
          <p:cNvSpPr/>
          <p:nvPr/>
        </p:nvSpPr>
        <p:spPr>
          <a:xfrm>
            <a:off x="8972550" y="2148662"/>
            <a:ext cx="2360903" cy="2677656"/>
          </a:xfrm>
          <a:prstGeom prst="rect">
            <a:avLst/>
          </a:prstGeom>
        </p:spPr>
        <p:txBody>
          <a:bodyPr wrap="square">
            <a:spAutoFit/>
          </a:bodyPr>
          <a:lstStyle/>
          <a:p>
            <a:pPr marL="228600" indent="-228600">
              <a:buAutoNum type="alphaUcParenR"/>
            </a:pPr>
            <a:r>
              <a:rPr lang="en-GB" sz="1200" dirty="0" smtClean="0"/>
              <a:t>the </a:t>
            </a:r>
            <a:r>
              <a:rPr lang="en-GB" sz="1200" dirty="0"/>
              <a:t>timeline view</a:t>
            </a:r>
            <a:r>
              <a:rPr lang="en-GB" sz="1200" dirty="0" smtClean="0"/>
              <a:t>,</a:t>
            </a:r>
          </a:p>
          <a:p>
            <a:pPr marL="228600" indent="-228600">
              <a:buAutoNum type="alphaUcParenR"/>
            </a:pPr>
            <a:r>
              <a:rPr lang="en-GB" sz="1200" dirty="0" smtClean="0"/>
              <a:t>the </a:t>
            </a:r>
            <a:r>
              <a:rPr lang="en-GB" sz="1200" dirty="0"/>
              <a:t>dimensionality reduction view</a:t>
            </a:r>
            <a:r>
              <a:rPr lang="en-GB" sz="1200" dirty="0" smtClean="0"/>
              <a:t>,</a:t>
            </a:r>
          </a:p>
          <a:p>
            <a:pPr marL="228600" indent="-228600">
              <a:buAutoNum type="alphaUcParenR"/>
            </a:pPr>
            <a:r>
              <a:rPr lang="en-GB" sz="1200" dirty="0" smtClean="0"/>
              <a:t>the </a:t>
            </a:r>
            <a:r>
              <a:rPr lang="en-GB" sz="1200" dirty="0"/>
              <a:t>user/tweet detail views, </a:t>
            </a:r>
            <a:endParaRPr lang="en-GB" sz="1200" dirty="0" smtClean="0"/>
          </a:p>
          <a:p>
            <a:pPr marL="228600" indent="-228600">
              <a:buAutoNum type="alphaUcParenR"/>
            </a:pPr>
            <a:r>
              <a:rPr lang="en-GB" sz="1200" dirty="0" smtClean="0"/>
              <a:t>&amp; </a:t>
            </a:r>
          </a:p>
          <a:p>
            <a:pPr marL="228600" indent="-228600">
              <a:buAutoNum type="alphaUcParenR"/>
            </a:pPr>
            <a:r>
              <a:rPr lang="en-GB" sz="1200" dirty="0" smtClean="0"/>
              <a:t> the topics view (clustering / words),</a:t>
            </a:r>
          </a:p>
          <a:p>
            <a:pPr marL="228600" indent="-228600">
              <a:buAutoNum type="alphaUcParenR"/>
            </a:pPr>
            <a:r>
              <a:rPr lang="en-GB" sz="1200" dirty="0" smtClean="0"/>
              <a:t>the </a:t>
            </a:r>
            <a:r>
              <a:rPr lang="en-GB" sz="1200" dirty="0"/>
              <a:t>feature explorer view</a:t>
            </a:r>
            <a:r>
              <a:rPr lang="en-GB" sz="1200" dirty="0" smtClean="0"/>
              <a:t>,</a:t>
            </a:r>
          </a:p>
          <a:p>
            <a:pPr marL="228600" indent="-228600">
              <a:buAutoNum type="alphaUcParenR"/>
            </a:pPr>
            <a:r>
              <a:rPr lang="en-GB" sz="1200" dirty="0" smtClean="0"/>
              <a:t>the </a:t>
            </a:r>
            <a:r>
              <a:rPr lang="en-GB" sz="1200" dirty="0"/>
              <a:t>general control panel</a:t>
            </a:r>
            <a:r>
              <a:rPr lang="en-GB" sz="1200" dirty="0" smtClean="0"/>
              <a:t>,</a:t>
            </a:r>
          </a:p>
          <a:p>
            <a:pPr marL="228600" indent="-228600">
              <a:buAutoNum type="alphaUcParenR"/>
            </a:pPr>
            <a:r>
              <a:rPr lang="en-GB" sz="1200" dirty="0" smtClean="0"/>
              <a:t>the </a:t>
            </a:r>
            <a:r>
              <a:rPr lang="en-GB" sz="1200" dirty="0" err="1"/>
              <a:t>labeling</a:t>
            </a:r>
            <a:r>
              <a:rPr lang="en-GB" sz="1200" dirty="0"/>
              <a:t> </a:t>
            </a:r>
            <a:r>
              <a:rPr lang="en-GB" sz="1200" dirty="0" smtClean="0"/>
              <a:t>panel,</a:t>
            </a:r>
          </a:p>
          <a:p>
            <a:pPr marL="228600" indent="-228600">
              <a:buAutoNum type="alphaUcParenR"/>
            </a:pPr>
            <a:r>
              <a:rPr lang="en-GB" sz="1200" dirty="0" smtClean="0"/>
              <a:t>the </a:t>
            </a:r>
            <a:r>
              <a:rPr lang="en-GB" sz="1200" dirty="0"/>
              <a:t>control panels for all the views (the opened control panel in the figure is for topics clustering view</a:t>
            </a:r>
            <a:r>
              <a:rPr lang="en-GB" sz="1200" dirty="0" smtClean="0"/>
              <a:t>).</a:t>
            </a:r>
            <a:endParaRPr lang="en-GB" sz="1200" dirty="0"/>
          </a:p>
        </p:txBody>
      </p:sp>
    </p:spTree>
    <p:extLst>
      <p:ext uri="{BB962C8B-B14F-4D97-AF65-F5344CB8AC3E}">
        <p14:creationId xmlns:p14="http://schemas.microsoft.com/office/powerpoint/2010/main" val="1770065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 Applications</a:t>
            </a:r>
            <a:endParaRPr lang="pt-PT"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15</a:t>
            </a:fld>
            <a:endParaRPr lang="en-US" dirty="0"/>
          </a:p>
        </p:txBody>
      </p:sp>
      <p:sp>
        <p:nvSpPr>
          <p:cNvPr id="4" name="Title 3"/>
          <p:cNvSpPr>
            <a:spLocks noGrp="1"/>
          </p:cNvSpPr>
          <p:nvPr>
            <p:ph type="title"/>
          </p:nvPr>
        </p:nvSpPr>
        <p:spPr/>
        <p:txBody>
          <a:bodyPr>
            <a:normAutofit fontScale="90000"/>
          </a:bodyPr>
          <a:lstStyle/>
          <a:p>
            <a:r>
              <a:rPr lang="en-GB" b="1" dirty="0" smtClean="0"/>
              <a:t>Traffic Data: </a:t>
            </a:r>
            <a:r>
              <a:rPr lang="en-GB" dirty="0"/>
              <a:t>Visual Trajectory Analytics </a:t>
            </a:r>
            <a:r>
              <a:rPr lang="en-GB" dirty="0" smtClean="0"/>
              <a:t>on Traffic </a:t>
            </a:r>
            <a:r>
              <a:rPr lang="en-GB" dirty="0"/>
              <a:t>Data at </a:t>
            </a:r>
            <a:r>
              <a:rPr lang="en-GB" dirty="0" smtClean="0"/>
              <a:t>Road Intersections</a:t>
            </a:r>
            <a:endParaRPr lang="en-GB" dirty="0"/>
          </a:p>
        </p:txBody>
      </p:sp>
      <p:pic>
        <p:nvPicPr>
          <p:cNvPr id="9" name="Picture 8"/>
          <p:cNvPicPr>
            <a:picLocks noChangeAspect="1"/>
          </p:cNvPicPr>
          <p:nvPr/>
        </p:nvPicPr>
        <p:blipFill>
          <a:blip r:embed="rId2"/>
          <a:stretch>
            <a:fillRect/>
          </a:stretch>
        </p:blipFill>
        <p:spPr>
          <a:xfrm>
            <a:off x="986641" y="2023707"/>
            <a:ext cx="8201165" cy="3593084"/>
          </a:xfrm>
          <a:prstGeom prst="rect">
            <a:avLst/>
          </a:prstGeom>
        </p:spPr>
      </p:pic>
      <p:sp>
        <p:nvSpPr>
          <p:cNvPr id="7" name="TextBox 6"/>
          <p:cNvSpPr txBox="1"/>
          <p:nvPr/>
        </p:nvSpPr>
        <p:spPr>
          <a:xfrm>
            <a:off x="10216506" y="5616791"/>
            <a:ext cx="1114425" cy="276999"/>
          </a:xfrm>
          <a:prstGeom prst="rect">
            <a:avLst/>
          </a:prstGeom>
          <a:noFill/>
        </p:spPr>
        <p:txBody>
          <a:bodyPr wrap="square" rtlCol="0">
            <a:spAutoFit/>
          </a:bodyPr>
          <a:lstStyle/>
          <a:p>
            <a:r>
              <a:rPr lang="en-GB" sz="1200" dirty="0" smtClean="0"/>
              <a:t>Source [7]</a:t>
            </a:r>
            <a:endParaRPr lang="en-GB" sz="1200" dirty="0"/>
          </a:p>
        </p:txBody>
      </p:sp>
      <p:sp>
        <p:nvSpPr>
          <p:cNvPr id="5" name="Rectangle 4"/>
          <p:cNvSpPr/>
          <p:nvPr/>
        </p:nvSpPr>
        <p:spPr>
          <a:xfrm>
            <a:off x="9374588" y="2091776"/>
            <a:ext cx="2528057" cy="2492990"/>
          </a:xfrm>
          <a:prstGeom prst="rect">
            <a:avLst/>
          </a:prstGeom>
        </p:spPr>
        <p:txBody>
          <a:bodyPr wrap="square">
            <a:spAutoFit/>
          </a:bodyPr>
          <a:lstStyle/>
          <a:p>
            <a:pPr marL="228600" indent="-228600">
              <a:buAutoNum type="alphaLcParenBoth"/>
            </a:pPr>
            <a:r>
              <a:rPr lang="en-GB" sz="1200" dirty="0" smtClean="0"/>
              <a:t>Spatial </a:t>
            </a:r>
            <a:r>
              <a:rPr lang="en-GB" sz="1200" dirty="0"/>
              <a:t>traffic view showing geometrical trajectory </a:t>
            </a:r>
            <a:r>
              <a:rPr lang="en-GB" sz="1200" dirty="0" smtClean="0"/>
              <a:t>information</a:t>
            </a:r>
          </a:p>
          <a:p>
            <a:pPr marL="228600" indent="-228600">
              <a:buAutoNum type="alphaLcParenBoth"/>
            </a:pPr>
            <a:r>
              <a:rPr lang="en-GB" sz="1200" dirty="0" smtClean="0"/>
              <a:t>Temporal </a:t>
            </a:r>
            <a:r>
              <a:rPr lang="en-GB" sz="1200" dirty="0"/>
              <a:t>views of </a:t>
            </a:r>
            <a:r>
              <a:rPr lang="en-GB" sz="1200" dirty="0" err="1"/>
              <a:t>ThemeRiver</a:t>
            </a:r>
            <a:r>
              <a:rPr lang="en-GB" sz="1200" dirty="0"/>
              <a:t> and </a:t>
            </a:r>
            <a:r>
              <a:rPr lang="en-GB" sz="1200" dirty="0" smtClean="0"/>
              <a:t>scatterplots</a:t>
            </a:r>
          </a:p>
          <a:p>
            <a:pPr marL="228600" indent="-228600">
              <a:buAutoNum type="alphaLcParenBoth"/>
            </a:pPr>
            <a:r>
              <a:rPr lang="en-GB" sz="1200" dirty="0" smtClean="0"/>
              <a:t>Parallel </a:t>
            </a:r>
            <a:r>
              <a:rPr lang="en-GB" sz="1200" dirty="0"/>
              <a:t>coordinates plot showing multiple properties of the multi-dimensional </a:t>
            </a:r>
            <a:r>
              <a:rPr lang="en-GB" sz="1200" dirty="0" smtClean="0"/>
              <a:t>data</a:t>
            </a:r>
          </a:p>
          <a:p>
            <a:pPr marL="228600" indent="-228600">
              <a:buAutoNum type="alphaLcParenBoth"/>
            </a:pPr>
            <a:r>
              <a:rPr lang="en-GB" sz="1200" dirty="0" smtClean="0"/>
              <a:t>Time </a:t>
            </a:r>
            <a:r>
              <a:rPr lang="en-GB" sz="1200" dirty="0"/>
              <a:t>sliders for two-level time range </a:t>
            </a:r>
            <a:r>
              <a:rPr lang="en-GB" sz="1200" dirty="0" smtClean="0"/>
              <a:t>selection;</a:t>
            </a:r>
          </a:p>
          <a:p>
            <a:pPr marL="228600" indent="-228600">
              <a:buAutoNum type="alphaLcParenBoth"/>
            </a:pPr>
            <a:r>
              <a:rPr lang="en-GB" sz="1200" dirty="0" smtClean="0"/>
              <a:t>Control </a:t>
            </a:r>
            <a:r>
              <a:rPr lang="en-GB" sz="1200" dirty="0"/>
              <a:t>panel for system parameter settings and data classification</a:t>
            </a:r>
          </a:p>
        </p:txBody>
      </p:sp>
    </p:spTree>
    <p:extLst>
      <p:ext uri="{BB962C8B-B14F-4D97-AF65-F5344CB8AC3E}">
        <p14:creationId xmlns:p14="http://schemas.microsoft.com/office/powerpoint/2010/main" val="38036980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t>
            </a:r>
            <a:r>
              <a:rPr lang="en-GB" dirty="0" smtClean="0"/>
              <a:t>Analytics – Challenges and Opportunities</a:t>
            </a:r>
            <a:endParaRPr lang="pt-PT"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16</a:t>
            </a:fld>
            <a:endParaRPr lang="en-US" dirty="0"/>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1410594126"/>
              </p:ext>
            </p:extLst>
          </p:nvPr>
        </p:nvGraphicFramePr>
        <p:xfrm>
          <a:off x="1543551" y="1499341"/>
          <a:ext cx="9067299" cy="5120640"/>
        </p:xfrm>
        <a:graphic>
          <a:graphicData uri="http://schemas.openxmlformats.org/drawingml/2006/table">
            <a:tbl>
              <a:tblPr firstRow="1" bandRow="1">
                <a:tableStyleId>{5C22544A-7EE6-4342-B048-85BDC9FD1C3A}</a:tableStyleId>
              </a:tblPr>
              <a:tblGrid>
                <a:gridCol w="3489754">
                  <a:extLst>
                    <a:ext uri="{9D8B030D-6E8A-4147-A177-3AD203B41FA5}">
                      <a16:colId xmlns:a16="http://schemas.microsoft.com/office/drawing/2014/main" val="3797679189"/>
                    </a:ext>
                  </a:extLst>
                </a:gridCol>
                <a:gridCol w="5577545">
                  <a:extLst>
                    <a:ext uri="{9D8B030D-6E8A-4147-A177-3AD203B41FA5}">
                      <a16:colId xmlns:a16="http://schemas.microsoft.com/office/drawing/2014/main" val="1617846999"/>
                    </a:ext>
                  </a:extLst>
                </a:gridCol>
              </a:tblGrid>
              <a:tr h="327975">
                <a:tc>
                  <a:txBody>
                    <a:bodyPr/>
                    <a:lstStyle/>
                    <a:p>
                      <a:r>
                        <a:rPr lang="en-GB" dirty="0" smtClean="0"/>
                        <a:t>Challenge</a:t>
                      </a:r>
                      <a:endParaRPr lang="en-GB" dirty="0"/>
                    </a:p>
                  </a:txBody>
                  <a:tcPr/>
                </a:tc>
                <a:tc>
                  <a:txBody>
                    <a:bodyPr/>
                    <a:lstStyle/>
                    <a:p>
                      <a:r>
                        <a:rPr lang="en-GB" dirty="0" smtClean="0"/>
                        <a:t>Description</a:t>
                      </a:r>
                      <a:endParaRPr lang="en-GB" dirty="0"/>
                    </a:p>
                  </a:txBody>
                  <a:tcPr/>
                </a:tc>
                <a:extLst>
                  <a:ext uri="{0D108BD9-81ED-4DB2-BD59-A6C34878D82A}">
                    <a16:rowId xmlns:a16="http://schemas.microsoft.com/office/drawing/2014/main" val="2568449257"/>
                  </a:ext>
                </a:extLst>
              </a:tr>
              <a:tr h="327975">
                <a:tc>
                  <a:txBody>
                    <a:bodyPr/>
                    <a:lstStyle/>
                    <a:p>
                      <a:r>
                        <a:rPr lang="en-GB" dirty="0" smtClean="0"/>
                        <a:t>Scalability</a:t>
                      </a:r>
                      <a:endParaRPr lang="en-GB" dirty="0"/>
                    </a:p>
                  </a:txBody>
                  <a:tcPr/>
                </a:tc>
                <a:tc>
                  <a:txBody>
                    <a:bodyPr/>
                    <a:lstStyle/>
                    <a:p>
                      <a:r>
                        <a:rPr lang="en-GB" dirty="0" smtClean="0"/>
                        <a:t>Data</a:t>
                      </a:r>
                      <a:r>
                        <a:rPr lang="en-GB" baseline="0" dirty="0" smtClean="0"/>
                        <a:t> volume, variety, velocity challenges for analysis</a:t>
                      </a:r>
                      <a:endParaRPr lang="en-GB" dirty="0"/>
                    </a:p>
                  </a:txBody>
                  <a:tcPr/>
                </a:tc>
                <a:extLst>
                  <a:ext uri="{0D108BD9-81ED-4DB2-BD59-A6C34878D82A}">
                    <a16:rowId xmlns:a16="http://schemas.microsoft.com/office/drawing/2014/main" val="1237560308"/>
                  </a:ext>
                </a:extLst>
              </a:tr>
              <a:tr h="3279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Available Information space</a:t>
                      </a:r>
                    </a:p>
                  </a:txBody>
                  <a:tcPr/>
                </a:tc>
                <a:tc>
                  <a:txBody>
                    <a:bodyPr/>
                    <a:lstStyle/>
                    <a:p>
                      <a:r>
                        <a:rPr lang="en-GB" dirty="0" smtClean="0"/>
                        <a:t>Data volume exceeds available</a:t>
                      </a:r>
                      <a:r>
                        <a:rPr lang="en-GB" baseline="0" dirty="0" smtClean="0"/>
                        <a:t> pixels space</a:t>
                      </a:r>
                      <a:endParaRPr lang="en-GB" dirty="0"/>
                    </a:p>
                  </a:txBody>
                  <a:tcPr/>
                </a:tc>
                <a:extLst>
                  <a:ext uri="{0D108BD9-81ED-4DB2-BD59-A6C34878D82A}">
                    <a16:rowId xmlns:a16="http://schemas.microsoft.com/office/drawing/2014/main" val="3153215089"/>
                  </a:ext>
                </a:extLst>
              </a:tr>
              <a:tr h="5739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Visual Representations</a:t>
                      </a:r>
                    </a:p>
                  </a:txBody>
                  <a:tcPr/>
                </a:tc>
                <a:tc>
                  <a:txBody>
                    <a:bodyPr/>
                    <a:lstStyle/>
                    <a:p>
                      <a:r>
                        <a:rPr lang="en-GB" dirty="0" smtClean="0"/>
                        <a:t>Volume and variety – Traditional</a:t>
                      </a:r>
                      <a:r>
                        <a:rPr lang="en-GB" baseline="0" dirty="0" smtClean="0"/>
                        <a:t> visualizations become unintelligible</a:t>
                      </a:r>
                      <a:endParaRPr lang="en-GB" dirty="0"/>
                    </a:p>
                  </a:txBody>
                  <a:tcPr/>
                </a:tc>
                <a:extLst>
                  <a:ext uri="{0D108BD9-81ED-4DB2-BD59-A6C34878D82A}">
                    <a16:rowId xmlns:a16="http://schemas.microsoft.com/office/drawing/2014/main" val="3939454931"/>
                  </a:ext>
                </a:extLst>
              </a:tr>
              <a:tr h="573957">
                <a:tc>
                  <a:txBody>
                    <a:bodyPr/>
                    <a:lstStyle/>
                    <a:p>
                      <a:r>
                        <a:rPr lang="en-GB" dirty="0" smtClean="0"/>
                        <a:t>Interoperability</a:t>
                      </a:r>
                      <a:endParaRPr lang="en-GB" dirty="0"/>
                    </a:p>
                  </a:txBody>
                  <a:tcPr/>
                </a:tc>
                <a:tc>
                  <a:txBody>
                    <a:bodyPr/>
                    <a:lstStyle/>
                    <a:p>
                      <a:r>
                        <a:rPr lang="en-GB" dirty="0" smtClean="0"/>
                        <a:t>Variety , faulty</a:t>
                      </a:r>
                      <a:r>
                        <a:rPr lang="en-GB" baseline="0" dirty="0" smtClean="0"/>
                        <a:t>, missing or inconsistent data needs to be considered to avoid errors during analysis</a:t>
                      </a:r>
                      <a:endParaRPr lang="en-GB" dirty="0"/>
                    </a:p>
                  </a:txBody>
                  <a:tcPr/>
                </a:tc>
                <a:extLst>
                  <a:ext uri="{0D108BD9-81ED-4DB2-BD59-A6C34878D82A}">
                    <a16:rowId xmlns:a16="http://schemas.microsoft.com/office/drawing/2014/main" val="1077705284"/>
                  </a:ext>
                </a:extLst>
              </a:tr>
              <a:tr h="5739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Multidimensional data</a:t>
                      </a:r>
                    </a:p>
                  </a:txBody>
                  <a:tcPr/>
                </a:tc>
                <a:tc>
                  <a:txBody>
                    <a:bodyPr/>
                    <a:lstStyle/>
                    <a:p>
                      <a:r>
                        <a:rPr lang="en-GB" dirty="0" smtClean="0"/>
                        <a:t>Variety, Drawing insights across many</a:t>
                      </a:r>
                      <a:r>
                        <a:rPr lang="en-GB" baseline="0" dirty="0" smtClean="0"/>
                        <a:t> dimensions requires new techniques for dimensionality reduction</a:t>
                      </a:r>
                      <a:endParaRPr lang="en-GB" dirty="0"/>
                    </a:p>
                  </a:txBody>
                  <a:tcPr/>
                </a:tc>
                <a:extLst>
                  <a:ext uri="{0D108BD9-81ED-4DB2-BD59-A6C34878D82A}">
                    <a16:rowId xmlns:a16="http://schemas.microsoft.com/office/drawing/2014/main" val="4021746220"/>
                  </a:ext>
                </a:extLst>
              </a:tr>
              <a:tr h="5739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Network or relational data</a:t>
                      </a:r>
                    </a:p>
                  </a:txBody>
                  <a:tcPr/>
                </a:tc>
                <a:tc>
                  <a:txBody>
                    <a:bodyPr/>
                    <a:lstStyle/>
                    <a:p>
                      <a:r>
                        <a:rPr lang="en-GB" dirty="0" smtClean="0"/>
                        <a:t>Variety and volume,</a:t>
                      </a:r>
                      <a:r>
                        <a:rPr lang="en-GB" baseline="0" dirty="0" smtClean="0"/>
                        <a:t> graphs drawing quickly become unintelligible hairballs</a:t>
                      </a:r>
                      <a:endParaRPr lang="en-GB" dirty="0"/>
                    </a:p>
                  </a:txBody>
                  <a:tcPr/>
                </a:tc>
                <a:extLst>
                  <a:ext uri="{0D108BD9-81ED-4DB2-BD59-A6C34878D82A}">
                    <a16:rowId xmlns:a16="http://schemas.microsoft.com/office/drawing/2014/main" val="2405026387"/>
                  </a:ext>
                </a:extLst>
              </a:tr>
              <a:tr h="5739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Workflow and real time analysis</a:t>
                      </a:r>
                    </a:p>
                  </a:txBody>
                  <a:tcPr/>
                </a:tc>
                <a:tc>
                  <a:txBody>
                    <a:bodyPr/>
                    <a:lstStyle/>
                    <a:p>
                      <a:r>
                        <a:rPr lang="en-GB" dirty="0" smtClean="0"/>
                        <a:t>Velocity, Dynamic data,</a:t>
                      </a:r>
                      <a:r>
                        <a:rPr lang="en-GB" baseline="0" dirty="0" smtClean="0"/>
                        <a:t> how to create representations of changing and new data</a:t>
                      </a:r>
                      <a:endParaRPr lang="en-GB" dirty="0"/>
                    </a:p>
                  </a:txBody>
                  <a:tcPr/>
                </a:tc>
                <a:extLst>
                  <a:ext uri="{0D108BD9-81ED-4DB2-BD59-A6C34878D82A}">
                    <a16:rowId xmlns:a16="http://schemas.microsoft.com/office/drawing/2014/main" val="1085822773"/>
                  </a:ext>
                </a:extLst>
              </a:tr>
            </a:tbl>
          </a:graphicData>
        </a:graphic>
      </p:graphicFrame>
    </p:spTree>
    <p:extLst>
      <p:ext uri="{BB962C8B-B14F-4D97-AF65-F5344CB8AC3E}">
        <p14:creationId xmlns:p14="http://schemas.microsoft.com/office/powerpoint/2010/main" val="2402316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osição do Texto 5"/>
          <p:cNvSpPr>
            <a:spLocks noGrp="1"/>
          </p:cNvSpPr>
          <p:nvPr>
            <p:ph type="body" sz="quarter" idx="14"/>
          </p:nvPr>
        </p:nvSpPr>
        <p:spPr/>
        <p:txBody>
          <a:bodyPr/>
          <a:lstStyle/>
          <a:p>
            <a:r>
              <a:rPr lang="en-GB" dirty="0"/>
              <a:t>Visual </a:t>
            </a:r>
            <a:r>
              <a:rPr lang="en-GB" dirty="0" smtClean="0"/>
              <a:t>Analytics</a:t>
            </a:r>
            <a:endParaRPr lang="pt-PT" dirty="0"/>
          </a:p>
        </p:txBody>
      </p:sp>
      <p:sp>
        <p:nvSpPr>
          <p:cNvPr id="10" name="Content Placeholder 4"/>
          <p:cNvSpPr>
            <a:spLocks noGrp="1"/>
          </p:cNvSpPr>
          <p:nvPr>
            <p:ph idx="1"/>
          </p:nvPr>
        </p:nvSpPr>
        <p:spPr>
          <a:xfrm>
            <a:off x="650581" y="1434988"/>
            <a:ext cx="10820985" cy="3967589"/>
          </a:xfrm>
        </p:spPr>
        <p:txBody>
          <a:bodyPr/>
          <a:lstStyle/>
          <a:p>
            <a:pPr marL="285750" indent="-285750" algn="just">
              <a:buFont typeface="Arial" panose="020B0604020202020204" pitchFamily="34" charset="0"/>
              <a:buChar char="•"/>
            </a:pPr>
            <a:r>
              <a:rPr lang="en-GB" sz="1800" dirty="0">
                <a:latin typeface="Roboto Medium" panose="02000000000000000000" pitchFamily="2" charset="0"/>
                <a:ea typeface="Roboto Medium" panose="02000000000000000000" pitchFamily="2" charset="0"/>
              </a:rPr>
              <a:t>Uses </a:t>
            </a:r>
            <a:r>
              <a:rPr lang="en-GB" sz="1800" b="1" dirty="0">
                <a:latin typeface="Roboto Medium" panose="02000000000000000000" pitchFamily="2" charset="0"/>
                <a:ea typeface="Roboto Medium" panose="02000000000000000000" pitchFamily="2" charset="0"/>
              </a:rPr>
              <a:t>Visualization</a:t>
            </a:r>
            <a:r>
              <a:rPr lang="en-GB" sz="1800" dirty="0">
                <a:latin typeface="Roboto Medium" panose="02000000000000000000" pitchFamily="2" charset="0"/>
                <a:ea typeface="Roboto Medium" panose="02000000000000000000" pitchFamily="2" charset="0"/>
              </a:rPr>
              <a:t> and </a:t>
            </a:r>
            <a:r>
              <a:rPr lang="en-GB" sz="1800" b="1" dirty="0">
                <a:latin typeface="Roboto Medium" panose="02000000000000000000" pitchFamily="2" charset="0"/>
                <a:ea typeface="Roboto Medium" panose="02000000000000000000" pitchFamily="2" charset="0"/>
              </a:rPr>
              <a:t>Interactive</a:t>
            </a:r>
            <a:r>
              <a:rPr lang="en-GB" sz="1800" dirty="0">
                <a:latin typeface="Roboto Medium" panose="02000000000000000000" pitchFamily="2" charset="0"/>
                <a:ea typeface="Roboto Medium" panose="02000000000000000000" pitchFamily="2" charset="0"/>
              </a:rPr>
              <a:t> techniques to integrate expert </a:t>
            </a:r>
            <a:r>
              <a:rPr lang="en-GB" sz="1800" b="1" dirty="0">
                <a:latin typeface="Roboto Medium" panose="02000000000000000000" pitchFamily="2" charset="0"/>
                <a:ea typeface="Roboto Medium" panose="02000000000000000000" pitchFamily="2" charset="0"/>
              </a:rPr>
              <a:t>humans</a:t>
            </a:r>
            <a:r>
              <a:rPr lang="en-GB" sz="1800" dirty="0">
                <a:latin typeface="Roboto Medium" panose="02000000000000000000" pitchFamily="2" charset="0"/>
                <a:ea typeface="Roboto Medium" panose="02000000000000000000" pitchFamily="2" charset="0"/>
              </a:rPr>
              <a:t> judgment in the data analysis </a:t>
            </a:r>
            <a:r>
              <a:rPr lang="en-GB" sz="1800" dirty="0" smtClean="0">
                <a:latin typeface="Roboto Medium" panose="02000000000000000000" pitchFamily="2" charset="0"/>
                <a:ea typeface="Roboto Medium" panose="02000000000000000000" pitchFamily="2" charset="0"/>
              </a:rPr>
              <a:t>process.</a:t>
            </a:r>
            <a:endParaRPr lang="en-GB" sz="1800" dirty="0">
              <a:latin typeface="Roboto Medium" panose="02000000000000000000" pitchFamily="2" charset="0"/>
              <a:ea typeface="Roboto Medium" panose="02000000000000000000" pitchFamily="2" charset="0"/>
            </a:endParaRPr>
          </a:p>
          <a:p>
            <a:pPr marL="285750" indent="-285750" algn="just">
              <a:buFont typeface="Arial" panose="020B0604020202020204" pitchFamily="34" charset="0"/>
              <a:buChar char="•"/>
            </a:pPr>
            <a:endParaRPr lang="en-GB" sz="1800" dirty="0">
              <a:latin typeface="Roboto Medium" panose="02000000000000000000" pitchFamily="2" charset="0"/>
              <a:ea typeface="Roboto Medium" panose="02000000000000000000" pitchFamily="2" charset="0"/>
            </a:endParaRPr>
          </a:p>
          <a:p>
            <a:pPr marL="285750" indent="-285750" algn="just">
              <a:buFont typeface="Arial" panose="020B0604020202020204" pitchFamily="34" charset="0"/>
              <a:buChar char="•"/>
            </a:pPr>
            <a:endParaRPr lang="en-GB" sz="1800" dirty="0">
              <a:latin typeface="Roboto Medium" panose="02000000000000000000" pitchFamily="2" charset="0"/>
              <a:ea typeface="Roboto Medium" panose="02000000000000000000" pitchFamily="2" charset="0"/>
            </a:endParaRPr>
          </a:p>
          <a:p>
            <a:pPr marL="285750" indent="-285750" algn="just">
              <a:buFont typeface="Arial" panose="020B0604020202020204" pitchFamily="34" charset="0"/>
              <a:buChar char="•"/>
            </a:pPr>
            <a:r>
              <a:rPr lang="en-GB" sz="1800" dirty="0">
                <a:latin typeface="Roboto Medium" panose="02000000000000000000" pitchFamily="2" charset="0"/>
                <a:ea typeface="Roboto Medium" panose="02000000000000000000" pitchFamily="2" charset="0"/>
              </a:rPr>
              <a:t>Data Visualization</a:t>
            </a:r>
          </a:p>
          <a:p>
            <a:pPr marL="285750" indent="-285750" algn="just">
              <a:buFont typeface="Arial" panose="020B0604020202020204" pitchFamily="34" charset="0"/>
              <a:buChar char="•"/>
            </a:pPr>
            <a:r>
              <a:rPr lang="en-GB" sz="1800" dirty="0">
                <a:latin typeface="Roboto Medium" panose="02000000000000000000" pitchFamily="2" charset="0"/>
                <a:ea typeface="Roboto Medium" panose="02000000000000000000" pitchFamily="2" charset="0"/>
              </a:rPr>
              <a:t>Interaction Techniques</a:t>
            </a:r>
          </a:p>
          <a:p>
            <a:pPr marL="285750" indent="-285750">
              <a:buFont typeface="Arial" panose="020B0604020202020204" pitchFamily="34" charset="0"/>
              <a:buChar char="•"/>
            </a:pPr>
            <a:endParaRPr lang="en-GB" dirty="0"/>
          </a:p>
        </p:txBody>
      </p:sp>
      <p:sp>
        <p:nvSpPr>
          <p:cNvPr id="2" name="Slide Number Placeholder 1"/>
          <p:cNvSpPr>
            <a:spLocks noGrp="1"/>
          </p:cNvSpPr>
          <p:nvPr>
            <p:ph type="sldNum" sz="quarter" idx="12"/>
          </p:nvPr>
        </p:nvSpPr>
        <p:spPr/>
        <p:txBody>
          <a:bodyPr/>
          <a:lstStyle/>
          <a:p>
            <a:fld id="{FCEE2C88-6C8F-484D-AF69-578F576B1F44}" type="slidenum">
              <a:rPr lang="en-US" smtClean="0"/>
              <a:pPr/>
              <a:t>17</a:t>
            </a:fld>
            <a:endParaRPr lang="en-US" dirty="0"/>
          </a:p>
        </p:txBody>
      </p:sp>
    </p:spTree>
    <p:extLst>
      <p:ext uri="{BB962C8B-B14F-4D97-AF65-F5344CB8AC3E}">
        <p14:creationId xmlns:p14="http://schemas.microsoft.com/office/powerpoint/2010/main" val="1484768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osição do Texto 5"/>
          <p:cNvSpPr>
            <a:spLocks noGrp="1"/>
          </p:cNvSpPr>
          <p:nvPr>
            <p:ph type="body" sz="quarter" idx="14"/>
          </p:nvPr>
        </p:nvSpPr>
        <p:spPr/>
        <p:txBody>
          <a:bodyPr/>
          <a:lstStyle/>
          <a:p>
            <a:r>
              <a:rPr lang="en-GB" dirty="0"/>
              <a:t>Visual </a:t>
            </a:r>
            <a:r>
              <a:rPr lang="en-GB" dirty="0" smtClean="0"/>
              <a:t>Analytics – Analytical reasoning</a:t>
            </a:r>
            <a:endParaRPr lang="pt-PT" dirty="0"/>
          </a:p>
        </p:txBody>
      </p:sp>
      <p:sp>
        <p:nvSpPr>
          <p:cNvPr id="10" name="Content Placeholder 4"/>
          <p:cNvSpPr>
            <a:spLocks noGrp="1"/>
          </p:cNvSpPr>
          <p:nvPr>
            <p:ph idx="1"/>
          </p:nvPr>
        </p:nvSpPr>
        <p:spPr>
          <a:xfrm>
            <a:off x="650581" y="1434988"/>
            <a:ext cx="10820985" cy="3967589"/>
          </a:xfrm>
        </p:spPr>
        <p:txBody>
          <a:bodyPr/>
          <a:lstStyle/>
          <a:p>
            <a:pPr marL="285750" indent="-285750" algn="just">
              <a:buFont typeface="Arial" panose="020B0604020202020204" pitchFamily="34" charset="0"/>
              <a:buChar char="•"/>
            </a:pPr>
            <a:r>
              <a:rPr lang="en-GB" sz="1800" dirty="0">
                <a:latin typeface="Roboto Medium" panose="02000000000000000000" pitchFamily="2" charset="0"/>
                <a:ea typeface="Roboto Medium" panose="02000000000000000000" pitchFamily="2" charset="0"/>
              </a:rPr>
              <a:t>The core idea of Visual Analytics is to integrate human cognitive, perceptual, and reasoning abilities and their knowledge into the analysis process to gain insight from data that is difficult to explore with pure visualization or analysis techniques</a:t>
            </a:r>
            <a:r>
              <a:rPr lang="en-GB" sz="1800" dirty="0" smtClean="0">
                <a:latin typeface="Roboto Medium" panose="02000000000000000000" pitchFamily="2" charset="0"/>
                <a:ea typeface="Roboto Medium" panose="02000000000000000000" pitchFamily="2" charset="0"/>
              </a:rPr>
              <a:t>.</a:t>
            </a:r>
          </a:p>
          <a:p>
            <a:pPr marL="285750" indent="-285750" algn="just">
              <a:buFont typeface="Arial" panose="020B0604020202020204" pitchFamily="34" charset="0"/>
              <a:buChar char="•"/>
            </a:pPr>
            <a:endParaRPr lang="en-GB" sz="1800" dirty="0">
              <a:latin typeface="Roboto Medium" panose="02000000000000000000" pitchFamily="2" charset="0"/>
              <a:ea typeface="Roboto Medium" panose="02000000000000000000" pitchFamily="2" charset="0"/>
            </a:endParaRPr>
          </a:p>
          <a:p>
            <a:pPr marL="285750" indent="-285750" algn="just">
              <a:buFont typeface="Arial" panose="020B0604020202020204" pitchFamily="34" charset="0"/>
              <a:buChar char="•"/>
            </a:pPr>
            <a:r>
              <a:rPr lang="en-GB" sz="1800" dirty="0">
                <a:latin typeface="Roboto Medium" panose="02000000000000000000" pitchFamily="2" charset="0"/>
                <a:ea typeface="Roboto Medium" panose="02000000000000000000" pitchFamily="2" charset="0"/>
              </a:rPr>
              <a:t>How do we understand a visualization?</a:t>
            </a:r>
          </a:p>
          <a:p>
            <a:pPr marL="285750" indent="-285750" algn="just">
              <a:buFont typeface="Arial" panose="020B0604020202020204" pitchFamily="34" charset="0"/>
              <a:buChar char="•"/>
            </a:pPr>
            <a:endParaRPr lang="en-GB" sz="1800" dirty="0">
              <a:latin typeface="Roboto Medium" panose="02000000000000000000" pitchFamily="2" charset="0"/>
              <a:ea typeface="Roboto Medium" panose="02000000000000000000" pitchFamily="2" charset="0"/>
            </a:endParaRPr>
          </a:p>
          <a:p>
            <a:pPr marL="285750" indent="-285750" algn="just">
              <a:buFont typeface="Arial" panose="020B0604020202020204" pitchFamily="34" charset="0"/>
              <a:buChar char="•"/>
            </a:pPr>
            <a:r>
              <a:rPr lang="en-GB" sz="1800" dirty="0">
                <a:latin typeface="Roboto Medium" panose="02000000000000000000" pitchFamily="2" charset="0"/>
                <a:ea typeface="Roboto Medium" panose="02000000000000000000" pitchFamily="2" charset="0"/>
              </a:rPr>
              <a:t>How do we respond to a visualization? </a:t>
            </a:r>
          </a:p>
          <a:p>
            <a:pPr marL="285750" indent="-285750" algn="just">
              <a:buFont typeface="Arial" panose="020B0604020202020204" pitchFamily="34" charset="0"/>
              <a:buChar char="•"/>
            </a:pPr>
            <a:endParaRPr lang="en-GB" sz="1800" dirty="0">
              <a:latin typeface="Roboto Medium" panose="02000000000000000000" pitchFamily="2" charset="0"/>
              <a:ea typeface="Roboto Medium" panose="02000000000000000000" pitchFamily="2" charset="0"/>
            </a:endParaRPr>
          </a:p>
          <a:p>
            <a:pPr marL="285750" indent="-285750" algn="just">
              <a:buFont typeface="Arial" panose="020B0604020202020204" pitchFamily="34" charset="0"/>
              <a:buChar char="•"/>
            </a:pPr>
            <a:r>
              <a:rPr lang="en-GB" sz="1800" dirty="0">
                <a:latin typeface="Roboto Medium" panose="02000000000000000000" pitchFamily="2" charset="0"/>
                <a:ea typeface="Roboto Medium" panose="02000000000000000000" pitchFamily="2" charset="0"/>
              </a:rPr>
              <a:t>Analytical reasoning encompasses different kinds of reasoning, such as </a:t>
            </a:r>
            <a:r>
              <a:rPr lang="en-GB" sz="1800" b="1" dirty="0">
                <a:latin typeface="Roboto Medium" panose="02000000000000000000" pitchFamily="2" charset="0"/>
                <a:ea typeface="Roboto Medium" panose="02000000000000000000" pitchFamily="2" charset="0"/>
              </a:rPr>
              <a:t>deductive</a:t>
            </a:r>
            <a:r>
              <a:rPr lang="en-GB" sz="1800" dirty="0">
                <a:latin typeface="Roboto Medium" panose="02000000000000000000" pitchFamily="2" charset="0"/>
                <a:ea typeface="Roboto Medium" panose="02000000000000000000" pitchFamily="2" charset="0"/>
              </a:rPr>
              <a:t>, </a:t>
            </a:r>
            <a:r>
              <a:rPr lang="en-GB" sz="1800" b="1" dirty="0">
                <a:latin typeface="Roboto Medium" panose="02000000000000000000" pitchFamily="2" charset="0"/>
                <a:ea typeface="Roboto Medium" panose="02000000000000000000" pitchFamily="2" charset="0"/>
              </a:rPr>
              <a:t>inductive</a:t>
            </a:r>
            <a:r>
              <a:rPr lang="en-GB" sz="1800" dirty="0">
                <a:latin typeface="Roboto Medium" panose="02000000000000000000" pitchFamily="2" charset="0"/>
                <a:ea typeface="Roboto Medium" panose="02000000000000000000" pitchFamily="2" charset="0"/>
              </a:rPr>
              <a:t>, and </a:t>
            </a:r>
            <a:r>
              <a:rPr lang="en-GB" sz="1800" b="1" dirty="0" err="1">
                <a:latin typeface="Roboto Medium" panose="02000000000000000000" pitchFamily="2" charset="0"/>
                <a:ea typeface="Roboto Medium" panose="02000000000000000000" pitchFamily="2" charset="0"/>
              </a:rPr>
              <a:t>Abductive</a:t>
            </a:r>
            <a:r>
              <a:rPr lang="en-GB" sz="1800" dirty="0">
                <a:latin typeface="Roboto Medium" panose="02000000000000000000" pitchFamily="2" charset="0"/>
                <a:ea typeface="Roboto Medium" panose="02000000000000000000" pitchFamily="2" charset="0"/>
              </a:rPr>
              <a:t> which are based on rational, logical analysis and evaluation of </a:t>
            </a:r>
            <a:r>
              <a:rPr lang="en-GB" sz="1800" dirty="0" smtClean="0">
                <a:latin typeface="Roboto Medium" panose="02000000000000000000" pitchFamily="2" charset="0"/>
                <a:ea typeface="Roboto Medium" panose="02000000000000000000" pitchFamily="2" charset="0"/>
              </a:rPr>
              <a:t>data</a:t>
            </a:r>
            <a:r>
              <a:rPr lang="en-GB" dirty="0">
                <a:ea typeface="Roboto Medium" panose="02000000000000000000" pitchFamily="2" charset="0"/>
              </a:rPr>
              <a:t>.</a:t>
            </a:r>
            <a:endParaRPr lang="en-GB" sz="1800" dirty="0">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p:txBody>
          <a:bodyPr/>
          <a:lstStyle/>
          <a:p>
            <a:fld id="{FCEE2C88-6C8F-484D-AF69-578F576B1F44}" type="slidenum">
              <a:rPr lang="en-US" smtClean="0"/>
              <a:pPr/>
              <a:t>18</a:t>
            </a:fld>
            <a:endParaRPr lang="en-US" dirty="0"/>
          </a:p>
        </p:txBody>
      </p:sp>
    </p:spTree>
    <p:extLst>
      <p:ext uri="{BB962C8B-B14F-4D97-AF65-F5344CB8AC3E}">
        <p14:creationId xmlns:p14="http://schemas.microsoft.com/office/powerpoint/2010/main" val="2622350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 Analytical reasoning</a:t>
            </a:r>
            <a:endParaRPr lang="pt-PT"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19</a:t>
            </a:fld>
            <a:endParaRPr lang="en-US" dirty="0"/>
          </a:p>
        </p:txBody>
      </p:sp>
      <p:sp>
        <p:nvSpPr>
          <p:cNvPr id="4" name="Title 3"/>
          <p:cNvSpPr>
            <a:spLocks noGrp="1"/>
          </p:cNvSpPr>
          <p:nvPr>
            <p:ph type="title"/>
          </p:nvPr>
        </p:nvSpPr>
        <p:spPr/>
        <p:txBody>
          <a:bodyPr>
            <a:normAutofit fontScale="90000"/>
          </a:bodyPr>
          <a:lstStyle/>
          <a:p>
            <a:r>
              <a:rPr lang="en-GB" b="1" dirty="0"/>
              <a:t>Deductive</a:t>
            </a:r>
            <a:endParaRPr lang="en-GB" dirty="0"/>
          </a:p>
        </p:txBody>
      </p:sp>
      <p:sp>
        <p:nvSpPr>
          <p:cNvPr id="5" name="Content Placeholder 4"/>
          <p:cNvSpPr>
            <a:spLocks noGrp="1"/>
          </p:cNvSpPr>
          <p:nvPr>
            <p:ph idx="1"/>
          </p:nvPr>
        </p:nvSpPr>
        <p:spPr>
          <a:xfrm>
            <a:off x="650580" y="2156883"/>
            <a:ext cx="10820985" cy="3826821"/>
          </a:xfrm>
        </p:spPr>
        <p:txBody>
          <a:bodyPr/>
          <a:lstStyle/>
          <a:p>
            <a:pPr marL="285750" indent="-285750">
              <a:buFont typeface="Arial" panose="020B0604020202020204" pitchFamily="34" charset="0"/>
              <a:buChar char="•"/>
            </a:pPr>
            <a:r>
              <a:rPr lang="en-GB" dirty="0"/>
              <a:t>Logic </a:t>
            </a:r>
          </a:p>
          <a:p>
            <a:pPr marL="971516" lvl="1" indent="-285750"/>
            <a:r>
              <a:rPr lang="en-GB" dirty="0"/>
              <a:t>If A then B </a:t>
            </a:r>
          </a:p>
          <a:p>
            <a:pPr marL="971516" lvl="1" indent="-285750"/>
            <a:r>
              <a:rPr lang="en-GB" dirty="0"/>
              <a:t>A, therefore B</a:t>
            </a:r>
          </a:p>
          <a:p>
            <a:pPr marL="971516" lvl="1" indent="-285750"/>
            <a:r>
              <a:rPr lang="en-GB" dirty="0"/>
              <a:t>Not B, therefore not A</a:t>
            </a:r>
          </a:p>
          <a:p>
            <a:pPr marL="285750" indent="-285750">
              <a:buFont typeface="Arial" panose="020B0604020202020204" pitchFamily="34" charset="0"/>
              <a:buChar char="•"/>
            </a:pPr>
            <a:r>
              <a:rPr lang="en-GB" dirty="0"/>
              <a:t>When you have eliminated the impossible, whatever remains, however improbably, must be the truth</a:t>
            </a:r>
          </a:p>
          <a:p>
            <a:pPr marL="285750" indent="-285750">
              <a:buFont typeface="Arial" panose="020B0604020202020204" pitchFamily="34" charset="0"/>
              <a:buChar char="•"/>
            </a:pPr>
            <a:r>
              <a:rPr lang="en-GB" dirty="0"/>
              <a:t>Correlation is not causation</a:t>
            </a:r>
          </a:p>
          <a:p>
            <a:endParaRPr lang="en-GB" dirty="0"/>
          </a:p>
        </p:txBody>
      </p:sp>
    </p:spTree>
    <p:extLst>
      <p:ext uri="{BB962C8B-B14F-4D97-AF65-F5344CB8AC3E}">
        <p14:creationId xmlns:p14="http://schemas.microsoft.com/office/powerpoint/2010/main" val="20228347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Posição do Texto 7"/>
          <p:cNvSpPr>
            <a:spLocks noGrp="1"/>
          </p:cNvSpPr>
          <p:nvPr>
            <p:ph type="body" sz="quarter" idx="14"/>
          </p:nvPr>
        </p:nvSpPr>
        <p:spPr/>
        <p:txBody>
          <a:bodyPr/>
          <a:lstStyle/>
          <a:p>
            <a:r>
              <a:rPr lang="pt-PT" dirty="0" smtClean="0"/>
              <a:t>Outline</a:t>
            </a:r>
            <a:endParaRPr lang="pt-PT" dirty="0"/>
          </a:p>
        </p:txBody>
      </p:sp>
      <p:sp>
        <p:nvSpPr>
          <p:cNvPr id="2" name="Marcador de Posição do Número do Diapositivo 1"/>
          <p:cNvSpPr>
            <a:spLocks noGrp="1"/>
          </p:cNvSpPr>
          <p:nvPr>
            <p:ph type="sldNum" sz="quarter" idx="12"/>
          </p:nvPr>
        </p:nvSpPr>
        <p:spPr/>
        <p:txBody>
          <a:bodyPr/>
          <a:lstStyle/>
          <a:p>
            <a:fld id="{FCEE2C88-6C8F-484D-AF69-578F576B1F44}" type="slidenum">
              <a:rPr lang="en-US" smtClean="0"/>
              <a:pPr/>
              <a:t>2</a:t>
            </a:fld>
            <a:endParaRPr lang="en-US" dirty="0"/>
          </a:p>
        </p:txBody>
      </p:sp>
      <p:sp>
        <p:nvSpPr>
          <p:cNvPr id="11" name="Text Placeholder 32"/>
          <p:cNvSpPr txBox="1">
            <a:spLocks/>
          </p:cNvSpPr>
          <p:nvPr/>
        </p:nvSpPr>
        <p:spPr>
          <a:xfrm>
            <a:off x="1465134" y="1845997"/>
            <a:ext cx="3895156" cy="73602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1100" dirty="0" smtClean="0">
                <a:solidFill>
                  <a:schemeClr val="tx2"/>
                </a:solidFill>
                <a:latin typeface="Roboto Light" panose="02000000000000000000" pitchFamily="2" charset="0"/>
                <a:ea typeface="Roboto Light" panose="02000000000000000000" pitchFamily="2" charset="0"/>
              </a:rPr>
              <a:t>Visual Analytics Process, Building Blocks, Applications, Challenges and Opportunities, Human Analytical reasoning.</a:t>
            </a:r>
            <a:endParaRPr lang="en-US" sz="1100" dirty="0">
              <a:solidFill>
                <a:schemeClr val="tx2"/>
              </a:solidFill>
              <a:latin typeface="+mn-lt"/>
            </a:endParaRPr>
          </a:p>
        </p:txBody>
      </p:sp>
      <p:sp>
        <p:nvSpPr>
          <p:cNvPr id="12" name="Text Placeholder 33"/>
          <p:cNvSpPr txBox="1">
            <a:spLocks/>
          </p:cNvSpPr>
          <p:nvPr/>
        </p:nvSpPr>
        <p:spPr>
          <a:xfrm>
            <a:off x="1465134" y="1599281"/>
            <a:ext cx="3895154" cy="1867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400" dirty="0" smtClean="0">
                <a:solidFill>
                  <a:schemeClr val="accent6"/>
                </a:solidFill>
                <a:latin typeface="+mj-lt"/>
              </a:rPr>
              <a:t>Visual Analytics Overview</a:t>
            </a:r>
            <a:endParaRPr lang="en-AU" sz="1400" dirty="0">
              <a:solidFill>
                <a:schemeClr val="accent6"/>
              </a:solidFill>
              <a:latin typeface="+mj-lt"/>
            </a:endParaRPr>
          </a:p>
        </p:txBody>
      </p:sp>
      <p:sp>
        <p:nvSpPr>
          <p:cNvPr id="13" name="Text Placeholder 32"/>
          <p:cNvSpPr txBox="1">
            <a:spLocks/>
          </p:cNvSpPr>
          <p:nvPr/>
        </p:nvSpPr>
        <p:spPr>
          <a:xfrm>
            <a:off x="1465134" y="2977298"/>
            <a:ext cx="3895156" cy="73602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1100" dirty="0" smtClean="0">
                <a:solidFill>
                  <a:schemeClr val="tx2"/>
                </a:solidFill>
                <a:latin typeface="Roboto Light" panose="02000000000000000000" pitchFamily="2" charset="0"/>
                <a:ea typeface="Roboto Light" panose="02000000000000000000" pitchFamily="2" charset="0"/>
              </a:rPr>
              <a:t>Fundamentals of interaction and interactive visualization Tools.</a:t>
            </a:r>
            <a:endParaRPr lang="en-US" sz="1100" dirty="0">
              <a:solidFill>
                <a:schemeClr val="tx2"/>
              </a:solidFill>
              <a:latin typeface="+mn-lt"/>
            </a:endParaRPr>
          </a:p>
        </p:txBody>
      </p:sp>
      <p:sp>
        <p:nvSpPr>
          <p:cNvPr id="14" name="Text Placeholder 33"/>
          <p:cNvSpPr txBox="1">
            <a:spLocks/>
          </p:cNvSpPr>
          <p:nvPr/>
        </p:nvSpPr>
        <p:spPr>
          <a:xfrm>
            <a:off x="1465136" y="2730582"/>
            <a:ext cx="3895154" cy="1867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400" dirty="0" smtClean="0">
                <a:solidFill>
                  <a:schemeClr val="accent6"/>
                </a:solidFill>
                <a:latin typeface="+mj-lt"/>
              </a:rPr>
              <a:t>Interactive Visualization</a:t>
            </a:r>
            <a:endParaRPr lang="en-AU" sz="1400" dirty="0">
              <a:solidFill>
                <a:schemeClr val="accent6"/>
              </a:solidFill>
              <a:latin typeface="+mj-lt"/>
            </a:endParaRPr>
          </a:p>
        </p:txBody>
      </p:sp>
      <p:sp>
        <p:nvSpPr>
          <p:cNvPr id="15" name="Oval 14"/>
          <p:cNvSpPr>
            <a:spLocks noChangeAspect="1"/>
          </p:cNvSpPr>
          <p:nvPr/>
        </p:nvSpPr>
        <p:spPr>
          <a:xfrm>
            <a:off x="754312" y="1596689"/>
            <a:ext cx="551992" cy="5519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bg1"/>
                </a:solidFill>
                <a:latin typeface="FontAwesome" pitchFamily="2" charset="0"/>
              </a:rPr>
              <a:t></a:t>
            </a:r>
            <a:endParaRPr lang="en-US" dirty="0">
              <a:solidFill>
                <a:schemeClr val="bg1"/>
              </a:solidFill>
              <a:latin typeface="FontAwesome" pitchFamily="2" charset="0"/>
            </a:endParaRPr>
          </a:p>
        </p:txBody>
      </p:sp>
      <p:sp>
        <p:nvSpPr>
          <p:cNvPr id="16" name="Oval 15"/>
          <p:cNvSpPr>
            <a:spLocks noChangeAspect="1"/>
          </p:cNvSpPr>
          <p:nvPr/>
        </p:nvSpPr>
        <p:spPr>
          <a:xfrm>
            <a:off x="754312" y="2717485"/>
            <a:ext cx="551992" cy="5519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dirty="0" smtClean="0">
                <a:solidFill>
                  <a:schemeClr val="bg1"/>
                </a:solidFill>
                <a:latin typeface="FontAwesome" pitchFamily="2" charset="0"/>
              </a:rPr>
              <a:t></a:t>
            </a:r>
            <a:endParaRPr lang="en-AU" dirty="0">
              <a:solidFill>
                <a:schemeClr val="bg1"/>
              </a:solidFill>
              <a:latin typeface="FontAwesome" pitchFamily="2" charset="0"/>
            </a:endParaRPr>
          </a:p>
        </p:txBody>
      </p:sp>
      <p:sp>
        <p:nvSpPr>
          <p:cNvPr id="19" name="Text Placeholder 32"/>
          <p:cNvSpPr txBox="1">
            <a:spLocks/>
          </p:cNvSpPr>
          <p:nvPr/>
        </p:nvSpPr>
        <p:spPr>
          <a:xfrm>
            <a:off x="1473153" y="4044093"/>
            <a:ext cx="3895156" cy="73602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1100" dirty="0" smtClean="0">
                <a:solidFill>
                  <a:schemeClr val="tx2"/>
                </a:solidFill>
                <a:latin typeface="Roboto Light" panose="02000000000000000000" pitchFamily="2" charset="0"/>
                <a:ea typeface="Roboto Light" panose="02000000000000000000" pitchFamily="2" charset="0"/>
              </a:rPr>
              <a:t>How to build interactive visualization apps in Python, Frameworks and libraries,</a:t>
            </a:r>
            <a:endParaRPr lang="en-US" sz="1100" dirty="0">
              <a:solidFill>
                <a:schemeClr val="tx2"/>
              </a:solidFill>
              <a:latin typeface="+mn-lt"/>
            </a:endParaRPr>
          </a:p>
        </p:txBody>
      </p:sp>
      <p:sp>
        <p:nvSpPr>
          <p:cNvPr id="20" name="Text Placeholder 33"/>
          <p:cNvSpPr txBox="1">
            <a:spLocks/>
          </p:cNvSpPr>
          <p:nvPr/>
        </p:nvSpPr>
        <p:spPr>
          <a:xfrm>
            <a:off x="1473155" y="3797377"/>
            <a:ext cx="3895154" cy="1867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400" dirty="0" smtClean="0">
                <a:solidFill>
                  <a:schemeClr val="accent6"/>
                </a:solidFill>
                <a:latin typeface="+mj-lt"/>
              </a:rPr>
              <a:t>Building Interactive Visualization in Python</a:t>
            </a:r>
            <a:endParaRPr lang="en-AU" sz="1400" dirty="0">
              <a:solidFill>
                <a:schemeClr val="accent6"/>
              </a:solidFill>
              <a:latin typeface="+mj-lt"/>
            </a:endParaRPr>
          </a:p>
        </p:txBody>
      </p:sp>
      <p:sp>
        <p:nvSpPr>
          <p:cNvPr id="21" name="Oval 20"/>
          <p:cNvSpPr>
            <a:spLocks noChangeAspect="1"/>
          </p:cNvSpPr>
          <p:nvPr/>
        </p:nvSpPr>
        <p:spPr>
          <a:xfrm>
            <a:off x="762331" y="3752196"/>
            <a:ext cx="551992" cy="5519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dirty="0" smtClean="0">
                <a:solidFill>
                  <a:schemeClr val="bg1"/>
                </a:solidFill>
                <a:latin typeface="FontAwesome" pitchFamily="2" charset="0"/>
              </a:rPr>
              <a:t></a:t>
            </a:r>
            <a:endParaRPr lang="en-AU" dirty="0">
              <a:solidFill>
                <a:schemeClr val="bg1"/>
              </a:solidFill>
              <a:latin typeface="FontAwesome" pitchFamily="2" charset="0"/>
            </a:endParaRPr>
          </a:p>
        </p:txBody>
      </p:sp>
      <p:sp>
        <p:nvSpPr>
          <p:cNvPr id="22" name="Text Placeholder 32"/>
          <p:cNvSpPr txBox="1">
            <a:spLocks/>
          </p:cNvSpPr>
          <p:nvPr/>
        </p:nvSpPr>
        <p:spPr>
          <a:xfrm>
            <a:off x="1457114" y="5134961"/>
            <a:ext cx="3895156" cy="73602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1100" dirty="0" smtClean="0">
                <a:solidFill>
                  <a:schemeClr val="tx2"/>
                </a:solidFill>
                <a:latin typeface="Roboto Light" panose="02000000000000000000" pitchFamily="2" charset="0"/>
                <a:ea typeface="Roboto Light" panose="02000000000000000000" pitchFamily="2" charset="0"/>
              </a:rPr>
              <a:t>Current research trends in Visual Analytics.</a:t>
            </a:r>
            <a:endParaRPr lang="en-US" sz="1100" dirty="0">
              <a:solidFill>
                <a:schemeClr val="tx2"/>
              </a:solidFill>
              <a:latin typeface="+mn-lt"/>
            </a:endParaRPr>
          </a:p>
        </p:txBody>
      </p:sp>
      <p:sp>
        <p:nvSpPr>
          <p:cNvPr id="23" name="Text Placeholder 33"/>
          <p:cNvSpPr txBox="1">
            <a:spLocks/>
          </p:cNvSpPr>
          <p:nvPr/>
        </p:nvSpPr>
        <p:spPr>
          <a:xfrm>
            <a:off x="1457116" y="4888245"/>
            <a:ext cx="3895154" cy="1867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400" dirty="0" smtClean="0">
                <a:solidFill>
                  <a:schemeClr val="accent6"/>
                </a:solidFill>
                <a:latin typeface="+mj-lt"/>
              </a:rPr>
              <a:t>Visual Analytics research</a:t>
            </a:r>
            <a:endParaRPr lang="en-AU" sz="1400" dirty="0">
              <a:solidFill>
                <a:schemeClr val="accent6"/>
              </a:solidFill>
              <a:latin typeface="+mj-lt"/>
            </a:endParaRPr>
          </a:p>
        </p:txBody>
      </p:sp>
      <p:sp>
        <p:nvSpPr>
          <p:cNvPr id="24" name="Oval 23"/>
          <p:cNvSpPr>
            <a:spLocks noChangeAspect="1"/>
          </p:cNvSpPr>
          <p:nvPr/>
        </p:nvSpPr>
        <p:spPr>
          <a:xfrm>
            <a:off x="746292" y="4875148"/>
            <a:ext cx="551992" cy="5519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dirty="0" smtClean="0">
                <a:solidFill>
                  <a:schemeClr val="bg1"/>
                </a:solidFill>
                <a:latin typeface="FontAwesome" pitchFamily="2" charset="0"/>
              </a:rPr>
              <a:t></a:t>
            </a:r>
            <a:endParaRPr lang="en-AU" dirty="0">
              <a:solidFill>
                <a:schemeClr val="bg1"/>
              </a:solidFill>
              <a:latin typeface="FontAwesome" pitchFamily="2" charset="0"/>
            </a:endParaRPr>
          </a:p>
        </p:txBody>
      </p:sp>
    </p:spTree>
    <p:extLst>
      <p:ext uri="{BB962C8B-B14F-4D97-AF65-F5344CB8AC3E}">
        <p14:creationId xmlns:p14="http://schemas.microsoft.com/office/powerpoint/2010/main" val="2530862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 Analytical reasoning</a:t>
            </a:r>
            <a:endParaRPr lang="pt-PT"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20</a:t>
            </a:fld>
            <a:endParaRPr lang="en-US" dirty="0"/>
          </a:p>
        </p:txBody>
      </p:sp>
      <p:sp>
        <p:nvSpPr>
          <p:cNvPr id="4" name="Title 3"/>
          <p:cNvSpPr>
            <a:spLocks noGrp="1"/>
          </p:cNvSpPr>
          <p:nvPr>
            <p:ph type="title"/>
          </p:nvPr>
        </p:nvSpPr>
        <p:spPr/>
        <p:txBody>
          <a:bodyPr>
            <a:normAutofit fontScale="90000"/>
          </a:bodyPr>
          <a:lstStyle/>
          <a:p>
            <a:r>
              <a:rPr lang="en-GB" b="1" dirty="0"/>
              <a:t>Inductive</a:t>
            </a:r>
          </a:p>
        </p:txBody>
      </p:sp>
      <p:sp>
        <p:nvSpPr>
          <p:cNvPr id="5" name="Content Placeholder 4"/>
          <p:cNvSpPr>
            <a:spLocks noGrp="1"/>
          </p:cNvSpPr>
          <p:nvPr>
            <p:ph idx="1"/>
          </p:nvPr>
        </p:nvSpPr>
        <p:spPr>
          <a:xfrm>
            <a:off x="650580" y="2156883"/>
            <a:ext cx="10820985" cy="3826821"/>
          </a:xfrm>
        </p:spPr>
        <p:txBody>
          <a:bodyPr/>
          <a:lstStyle/>
          <a:p>
            <a:pPr marL="285750" indent="-285750">
              <a:buFont typeface="Arial" panose="020B0604020202020204" pitchFamily="34" charset="0"/>
              <a:buChar char="•"/>
            </a:pPr>
            <a:r>
              <a:rPr lang="en-GB" dirty="0"/>
              <a:t>If true for x, then true for x+1</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Generalizations</a:t>
            </a:r>
          </a:p>
          <a:p>
            <a:pPr marL="285750" indent="-285750">
              <a:buFont typeface="Arial" panose="020B0604020202020204" pitchFamily="34" charset="0"/>
              <a:buChar char="•"/>
            </a:pPr>
            <a:r>
              <a:rPr lang="en-GB" dirty="0"/>
              <a:t>Extrapolation</a:t>
            </a:r>
          </a:p>
          <a:p>
            <a:pPr marL="285750" indent="-285750">
              <a:buFont typeface="Arial" panose="020B0604020202020204" pitchFamily="34" charset="0"/>
              <a:buChar char="•"/>
            </a:pPr>
            <a:r>
              <a:rPr lang="en-GB" dirty="0"/>
              <a:t>Interpolation</a:t>
            </a:r>
          </a:p>
          <a:p>
            <a:pPr marL="285750" indent="-285750">
              <a:buFont typeface="Arial" panose="020B0604020202020204" pitchFamily="34" charset="0"/>
              <a:buChar char="•"/>
            </a:pPr>
            <a:r>
              <a:rPr lang="en-GB" dirty="0"/>
              <a:t>Allows us to infer missing data</a:t>
            </a:r>
          </a:p>
          <a:p>
            <a:endParaRPr lang="en-GB" dirty="0"/>
          </a:p>
        </p:txBody>
      </p:sp>
    </p:spTree>
    <p:extLst>
      <p:ext uri="{BB962C8B-B14F-4D97-AF65-F5344CB8AC3E}">
        <p14:creationId xmlns:p14="http://schemas.microsoft.com/office/powerpoint/2010/main" val="35407012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 Analytical reasoning</a:t>
            </a:r>
            <a:endParaRPr lang="pt-PT"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21</a:t>
            </a:fld>
            <a:endParaRPr lang="en-US" dirty="0"/>
          </a:p>
        </p:txBody>
      </p:sp>
      <p:sp>
        <p:nvSpPr>
          <p:cNvPr id="4" name="Title 3"/>
          <p:cNvSpPr>
            <a:spLocks noGrp="1"/>
          </p:cNvSpPr>
          <p:nvPr>
            <p:ph type="title"/>
          </p:nvPr>
        </p:nvSpPr>
        <p:spPr/>
        <p:txBody>
          <a:bodyPr>
            <a:normAutofit fontScale="90000"/>
          </a:bodyPr>
          <a:lstStyle/>
          <a:p>
            <a:r>
              <a:rPr lang="en-GB" b="1" dirty="0" err="1"/>
              <a:t>Abductive</a:t>
            </a:r>
            <a:endParaRPr lang="en-GB" dirty="0"/>
          </a:p>
        </p:txBody>
      </p:sp>
      <p:sp>
        <p:nvSpPr>
          <p:cNvPr id="5" name="Content Placeholder 4"/>
          <p:cNvSpPr>
            <a:spLocks noGrp="1"/>
          </p:cNvSpPr>
          <p:nvPr>
            <p:ph idx="1"/>
          </p:nvPr>
        </p:nvSpPr>
        <p:spPr>
          <a:xfrm>
            <a:off x="650580" y="2156883"/>
            <a:ext cx="10820985" cy="3826821"/>
          </a:xfrm>
        </p:spPr>
        <p:txBody>
          <a:bodyPr/>
          <a:lstStyle/>
          <a:p>
            <a:pPr marL="285750" indent="-285750">
              <a:buFont typeface="Arial" panose="020B0604020202020204" pitchFamily="34" charset="0"/>
              <a:buChar char="•"/>
            </a:pPr>
            <a:r>
              <a:rPr lang="en-GB" dirty="0" smtClean="0"/>
              <a:t>Forming </a:t>
            </a:r>
            <a:r>
              <a:rPr lang="en-GB" dirty="0"/>
              <a:t>a conclusion from the information that is </a:t>
            </a:r>
            <a:r>
              <a:rPr lang="en-GB" dirty="0" smtClean="0"/>
              <a:t>known.</a:t>
            </a:r>
          </a:p>
          <a:p>
            <a:pPr marL="285750" indent="-285750">
              <a:buFont typeface="Arial" panose="020B0604020202020204" pitchFamily="34" charset="0"/>
              <a:buChar char="•"/>
            </a:pPr>
            <a:r>
              <a:rPr lang="en-GB" dirty="0" smtClean="0"/>
              <a:t>E.g. </a:t>
            </a:r>
            <a:r>
              <a:rPr lang="en-GB" dirty="0"/>
              <a:t>detective's identification of a criminal by piecing together evidence at a crime </a:t>
            </a:r>
            <a:r>
              <a:rPr lang="en-GB" dirty="0" smtClean="0"/>
              <a:t>scene.</a:t>
            </a:r>
          </a:p>
          <a:p>
            <a:pPr marL="285750" indent="-285750">
              <a:buFont typeface="Arial" panose="020B0604020202020204" pitchFamily="34" charset="0"/>
              <a:buChar char="•"/>
            </a:pPr>
            <a:r>
              <a:rPr lang="en-GB" dirty="0" smtClean="0"/>
              <a:t>Asking </a:t>
            </a:r>
            <a:r>
              <a:rPr lang="en-GB" dirty="0"/>
              <a:t>why?</a:t>
            </a:r>
          </a:p>
          <a:p>
            <a:pPr marL="285750" indent="-285750">
              <a:buFont typeface="Arial" panose="020B0604020202020204" pitchFamily="34" charset="0"/>
              <a:buChar char="•"/>
            </a:pPr>
            <a:r>
              <a:rPr lang="en-GB" dirty="0" smtClean="0"/>
              <a:t>Modelling.</a:t>
            </a:r>
            <a:endParaRPr lang="en-GB" dirty="0"/>
          </a:p>
        </p:txBody>
      </p:sp>
    </p:spTree>
    <p:extLst>
      <p:ext uri="{BB962C8B-B14F-4D97-AF65-F5344CB8AC3E}">
        <p14:creationId xmlns:p14="http://schemas.microsoft.com/office/powerpoint/2010/main" val="2146390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t>
            </a:r>
            <a:r>
              <a:rPr lang="en-GB" dirty="0" smtClean="0"/>
              <a:t>Analytics </a:t>
            </a:r>
            <a:r>
              <a:rPr lang="en-GB" dirty="0"/>
              <a:t>– Terms</a:t>
            </a:r>
            <a:endParaRPr lang="pt-PT"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22</a:t>
            </a:fld>
            <a:endParaRPr lang="en-US" dirty="0"/>
          </a:p>
        </p:txBody>
      </p:sp>
      <p:graphicFrame>
        <p:nvGraphicFramePr>
          <p:cNvPr id="9" name="Content Placeholder 4"/>
          <p:cNvGraphicFramePr>
            <a:graphicFrameLocks noGrp="1"/>
          </p:cNvGraphicFramePr>
          <p:nvPr>
            <p:ph idx="1"/>
            <p:extLst>
              <p:ext uri="{D42A27DB-BD31-4B8C-83A1-F6EECF244321}">
                <p14:modId xmlns:p14="http://schemas.microsoft.com/office/powerpoint/2010/main" val="3785359037"/>
              </p:ext>
            </p:extLst>
          </p:nvPr>
        </p:nvGraphicFramePr>
        <p:xfrm>
          <a:off x="838200" y="1825625"/>
          <a:ext cx="10515600" cy="4302760"/>
        </p:xfrm>
        <a:graphic>
          <a:graphicData uri="http://schemas.openxmlformats.org/drawingml/2006/table">
            <a:tbl>
              <a:tblPr firstRow="1" bandRow="1">
                <a:tableStyleId>{5C22544A-7EE6-4342-B048-85BDC9FD1C3A}</a:tableStyleId>
              </a:tblPr>
              <a:tblGrid>
                <a:gridCol w="2054469">
                  <a:extLst>
                    <a:ext uri="{9D8B030D-6E8A-4147-A177-3AD203B41FA5}">
                      <a16:colId xmlns:a16="http://schemas.microsoft.com/office/drawing/2014/main" val="3918768829"/>
                    </a:ext>
                  </a:extLst>
                </a:gridCol>
                <a:gridCol w="8461131">
                  <a:extLst>
                    <a:ext uri="{9D8B030D-6E8A-4147-A177-3AD203B41FA5}">
                      <a16:colId xmlns:a16="http://schemas.microsoft.com/office/drawing/2014/main" val="3453050208"/>
                    </a:ext>
                  </a:extLst>
                </a:gridCol>
              </a:tblGrid>
              <a:tr h="370840">
                <a:tc>
                  <a:txBody>
                    <a:bodyPr/>
                    <a:lstStyle/>
                    <a:p>
                      <a:r>
                        <a:rPr lang="en-GB" dirty="0" smtClean="0"/>
                        <a:t>Term</a:t>
                      </a:r>
                      <a:endParaRPr lang="en-GB" dirty="0"/>
                    </a:p>
                  </a:txBody>
                  <a:tcPr/>
                </a:tc>
                <a:tc>
                  <a:txBody>
                    <a:bodyPr/>
                    <a:lstStyle/>
                    <a:p>
                      <a:r>
                        <a:rPr lang="en-GB" dirty="0" smtClean="0"/>
                        <a:t>Summary</a:t>
                      </a:r>
                      <a:endParaRPr lang="en-GB" dirty="0"/>
                    </a:p>
                  </a:txBody>
                  <a:tcPr/>
                </a:tc>
                <a:extLst>
                  <a:ext uri="{0D108BD9-81ED-4DB2-BD59-A6C34878D82A}">
                    <a16:rowId xmlns:a16="http://schemas.microsoft.com/office/drawing/2014/main" val="1225598295"/>
                  </a:ext>
                </a:extLst>
              </a:tr>
              <a:tr h="370840">
                <a:tc>
                  <a:txBody>
                    <a:bodyPr/>
                    <a:lstStyle/>
                    <a:p>
                      <a:r>
                        <a:rPr lang="en-GB" dirty="0" smtClean="0"/>
                        <a:t>Data Visualization</a:t>
                      </a:r>
                      <a:endParaRPr lang="en-GB" dirty="0"/>
                    </a:p>
                  </a:txBody>
                  <a:tcPr/>
                </a:tc>
                <a:tc>
                  <a:txBody>
                    <a:bodyPr/>
                    <a:lstStyle/>
                    <a:p>
                      <a:r>
                        <a:rPr lang="en-GB" dirty="0" smtClean="0"/>
                        <a:t>Creating visual representations</a:t>
                      </a:r>
                      <a:r>
                        <a:rPr lang="en-GB" baseline="0" dirty="0" smtClean="0"/>
                        <a:t> of data, which include information visualization and scientific visualization.</a:t>
                      </a:r>
                    </a:p>
                    <a:p>
                      <a:endParaRPr lang="en-GB" dirty="0"/>
                    </a:p>
                  </a:txBody>
                  <a:tcPr/>
                </a:tc>
                <a:extLst>
                  <a:ext uri="{0D108BD9-81ED-4DB2-BD59-A6C34878D82A}">
                    <a16:rowId xmlns:a16="http://schemas.microsoft.com/office/drawing/2014/main" val="3141186086"/>
                  </a:ext>
                </a:extLst>
              </a:tr>
              <a:tr h="370840">
                <a:tc>
                  <a:txBody>
                    <a:bodyPr/>
                    <a:lstStyle/>
                    <a:p>
                      <a:r>
                        <a:rPr lang="en-GB" dirty="0" smtClean="0"/>
                        <a:t>Data Analysis</a:t>
                      </a:r>
                      <a:endParaRPr lang="en-GB" dirty="0"/>
                    </a:p>
                  </a:txBody>
                  <a:tcPr/>
                </a:tc>
                <a:tc>
                  <a:txBody>
                    <a:bodyPr/>
                    <a:lstStyle/>
                    <a:p>
                      <a:r>
                        <a:rPr lang="en-GB" dirty="0" smtClean="0"/>
                        <a:t>Process</a:t>
                      </a:r>
                      <a:r>
                        <a:rPr lang="en-GB" baseline="0" dirty="0" smtClean="0"/>
                        <a:t> of analysing data with the goal of discovering useful information by applying statistical procedures and/or logical techniques. In statistics, data analysis is divided into confirmatory and exploratory data analysis.</a:t>
                      </a:r>
                    </a:p>
                    <a:p>
                      <a:endParaRPr lang="en-GB" dirty="0"/>
                    </a:p>
                  </a:txBody>
                  <a:tcPr/>
                </a:tc>
                <a:extLst>
                  <a:ext uri="{0D108BD9-81ED-4DB2-BD59-A6C34878D82A}">
                    <a16:rowId xmlns:a16="http://schemas.microsoft.com/office/drawing/2014/main" val="557289165"/>
                  </a:ext>
                </a:extLst>
              </a:tr>
              <a:tr h="370840">
                <a:tc>
                  <a:txBody>
                    <a:bodyPr/>
                    <a:lstStyle/>
                    <a:p>
                      <a:r>
                        <a:rPr lang="en-GB" dirty="0" smtClean="0"/>
                        <a:t>Data Mining</a:t>
                      </a:r>
                      <a:endParaRPr lang="en-GB" dirty="0"/>
                    </a:p>
                  </a:txBody>
                  <a:tcPr/>
                </a:tc>
                <a:tc>
                  <a:txBody>
                    <a:bodyPr/>
                    <a:lstStyle/>
                    <a:p>
                      <a:r>
                        <a:rPr lang="en-GB" dirty="0" smtClean="0"/>
                        <a:t>The process of discovering</a:t>
                      </a:r>
                      <a:r>
                        <a:rPr lang="en-GB" baseline="0" dirty="0" smtClean="0"/>
                        <a:t> patterns in large data sets.</a:t>
                      </a:r>
                    </a:p>
                    <a:p>
                      <a:endParaRPr lang="en-GB" dirty="0" smtClean="0"/>
                    </a:p>
                  </a:txBody>
                  <a:tcPr/>
                </a:tc>
                <a:extLst>
                  <a:ext uri="{0D108BD9-81ED-4DB2-BD59-A6C34878D82A}">
                    <a16:rowId xmlns:a16="http://schemas.microsoft.com/office/drawing/2014/main" val="1372314447"/>
                  </a:ext>
                </a:extLst>
              </a:tr>
              <a:tr h="370840">
                <a:tc>
                  <a:txBody>
                    <a:bodyPr/>
                    <a:lstStyle/>
                    <a:p>
                      <a:r>
                        <a:rPr lang="en-GB" dirty="0" smtClean="0"/>
                        <a:t>Visual Analytics</a:t>
                      </a:r>
                      <a:endParaRPr lang="en-GB" dirty="0"/>
                    </a:p>
                  </a:txBody>
                  <a:tcPr/>
                </a:tc>
                <a:tc>
                  <a:txBody>
                    <a:bodyPr/>
                    <a:lstStyle/>
                    <a:p>
                      <a:r>
                        <a:rPr lang="en-GB" dirty="0" smtClean="0"/>
                        <a:t>The science of analytical reasoning facilitated by interactive visual interfaces.</a:t>
                      </a:r>
                    </a:p>
                    <a:p>
                      <a:endParaRPr lang="en-GB" dirty="0"/>
                    </a:p>
                  </a:txBody>
                  <a:tcPr/>
                </a:tc>
                <a:extLst>
                  <a:ext uri="{0D108BD9-81ED-4DB2-BD59-A6C34878D82A}">
                    <a16:rowId xmlns:a16="http://schemas.microsoft.com/office/drawing/2014/main" val="3445905004"/>
                  </a:ext>
                </a:extLst>
              </a:tr>
            </a:tbl>
          </a:graphicData>
        </a:graphic>
      </p:graphicFrame>
    </p:spTree>
    <p:extLst>
      <p:ext uri="{BB962C8B-B14F-4D97-AF65-F5344CB8AC3E}">
        <p14:creationId xmlns:p14="http://schemas.microsoft.com/office/powerpoint/2010/main" val="678248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Interactive Visualization</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173336E-E515-4A9A-99FF-4F10673EAFA8}" type="slidenum">
              <a:rPr lang="en-GB" smtClean="0"/>
              <a:t>23</a:t>
            </a:fld>
            <a:endParaRPr lang="en-GB" dirty="0"/>
          </a:p>
        </p:txBody>
      </p:sp>
    </p:spTree>
    <p:extLst>
      <p:ext uri="{BB962C8B-B14F-4D97-AF65-F5344CB8AC3E}">
        <p14:creationId xmlns:p14="http://schemas.microsoft.com/office/powerpoint/2010/main" val="2475677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smtClean="0"/>
              <a:t>Interactive Visualizations</a:t>
            </a:r>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24</a:t>
            </a:fld>
            <a:endParaRPr lang="en-US" dirty="0"/>
          </a:p>
        </p:txBody>
      </p:sp>
      <p:sp>
        <p:nvSpPr>
          <p:cNvPr id="5" name="Content Placeholder 4"/>
          <p:cNvSpPr>
            <a:spLocks noGrp="1"/>
          </p:cNvSpPr>
          <p:nvPr>
            <p:ph idx="1"/>
          </p:nvPr>
        </p:nvSpPr>
        <p:spPr>
          <a:xfrm>
            <a:off x="650581" y="1659577"/>
            <a:ext cx="10820985" cy="3967589"/>
          </a:xfrm>
        </p:spPr>
        <p:txBody>
          <a:bodyPr/>
          <a:lstStyle/>
          <a:p>
            <a:pPr marL="285750" indent="-285750">
              <a:buFont typeface="Arial" panose="020B0604020202020204" pitchFamily="34" charset="0"/>
              <a:buChar char="•"/>
            </a:pPr>
            <a:r>
              <a:rPr lang="en-GB" dirty="0"/>
              <a:t>They focus on graphic visualizations and improving the way we can access and interact with information.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Used by analytics and business intelligence tools.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Mostly, as part of interactive dashboards for quick and easy way to understand insights based on changing data</a:t>
            </a:r>
            <a:r>
              <a:rPr lang="en-GB" dirty="0" smtClean="0"/>
              <a:t>.</a:t>
            </a:r>
            <a:endParaRPr lang="en-GB" dirty="0"/>
          </a:p>
        </p:txBody>
      </p:sp>
    </p:spTree>
    <p:extLst>
      <p:ext uri="{BB962C8B-B14F-4D97-AF65-F5344CB8AC3E}">
        <p14:creationId xmlns:p14="http://schemas.microsoft.com/office/powerpoint/2010/main" val="2833975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smtClean="0"/>
              <a:t>Interactive Visualizations</a:t>
            </a:r>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25</a:t>
            </a:fld>
            <a:endParaRPr lang="en-US" dirty="0"/>
          </a:p>
        </p:txBody>
      </p:sp>
      <p:sp>
        <p:nvSpPr>
          <p:cNvPr id="5" name="Content Placeholder 4"/>
          <p:cNvSpPr>
            <a:spLocks noGrp="1"/>
          </p:cNvSpPr>
          <p:nvPr>
            <p:ph idx="1"/>
          </p:nvPr>
        </p:nvSpPr>
        <p:spPr>
          <a:xfrm>
            <a:off x="650581" y="1659577"/>
            <a:ext cx="10820985" cy="3967589"/>
          </a:xfrm>
        </p:spPr>
        <p:txBody>
          <a:bodyPr/>
          <a:lstStyle/>
          <a:p>
            <a:pPr marL="285750" indent="-285750" algn="just">
              <a:buFont typeface="Arial" panose="020B0604020202020204" pitchFamily="34" charset="0"/>
              <a:buChar char="•"/>
            </a:pPr>
            <a:r>
              <a:rPr lang="en-GB" dirty="0"/>
              <a:t>For </a:t>
            </a:r>
            <a:r>
              <a:rPr lang="en-GB" dirty="0" smtClean="0"/>
              <a:t>a visualization </a:t>
            </a:r>
            <a:r>
              <a:rPr lang="en-GB" dirty="0"/>
              <a:t>to be considered interactive, </a:t>
            </a:r>
            <a:r>
              <a:rPr lang="en-GB" dirty="0" smtClean="0"/>
              <a:t>it </a:t>
            </a:r>
            <a:r>
              <a:rPr lang="en-GB" dirty="0"/>
              <a:t>must have:</a:t>
            </a:r>
          </a:p>
          <a:p>
            <a:pPr marL="971516" lvl="1" indent="-285750" algn="just"/>
            <a:endParaRPr lang="en-GB" dirty="0" smtClean="0"/>
          </a:p>
          <a:p>
            <a:pPr marL="971516" lvl="1" indent="-285750" algn="just"/>
            <a:r>
              <a:rPr lang="en-GB" dirty="0" smtClean="0"/>
              <a:t>An </a:t>
            </a:r>
            <a:r>
              <a:rPr lang="en-GB" dirty="0"/>
              <a:t>aspect of human input—clicking on a button, moving a slider, etc</a:t>
            </a:r>
            <a:r>
              <a:rPr lang="en-GB" dirty="0" smtClean="0"/>
              <a:t>.</a:t>
            </a:r>
          </a:p>
          <a:p>
            <a:pPr marL="971516" lvl="1" indent="-285750" algn="just"/>
            <a:endParaRPr lang="en-GB" dirty="0"/>
          </a:p>
          <a:p>
            <a:pPr marL="971516" lvl="1" indent="-285750" algn="just"/>
            <a:r>
              <a:rPr lang="en-GB" dirty="0"/>
              <a:t>A response time quick enough to show a real relation between input and output.</a:t>
            </a:r>
          </a:p>
        </p:txBody>
      </p:sp>
    </p:spTree>
    <p:extLst>
      <p:ext uri="{BB962C8B-B14F-4D97-AF65-F5344CB8AC3E}">
        <p14:creationId xmlns:p14="http://schemas.microsoft.com/office/powerpoint/2010/main" val="1323118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smtClean="0"/>
              <a:t>Interactive Visualizations</a:t>
            </a:r>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26</a:t>
            </a:fld>
            <a:endParaRPr lang="en-US" dirty="0"/>
          </a:p>
        </p:txBody>
      </p:sp>
      <p:sp>
        <p:nvSpPr>
          <p:cNvPr id="5" name="Content Placeholder 4"/>
          <p:cNvSpPr>
            <a:spLocks noGrp="1"/>
          </p:cNvSpPr>
          <p:nvPr>
            <p:ph idx="1"/>
          </p:nvPr>
        </p:nvSpPr>
        <p:spPr>
          <a:xfrm>
            <a:off x="650581" y="1659577"/>
            <a:ext cx="10820985" cy="3967589"/>
          </a:xfrm>
        </p:spPr>
        <p:txBody>
          <a:bodyPr/>
          <a:lstStyle/>
          <a:p>
            <a:pPr marL="285750" indent="-285750" algn="just">
              <a:buFont typeface="Arial" panose="020B0604020202020204" pitchFamily="34" charset="0"/>
              <a:buChar char="•"/>
            </a:pPr>
            <a:r>
              <a:rPr lang="en-GB" dirty="0"/>
              <a:t>Issues Regarding Interactions</a:t>
            </a:r>
            <a:r>
              <a:rPr lang="en-GB" dirty="0" smtClean="0"/>
              <a:t>:</a:t>
            </a:r>
          </a:p>
          <a:p>
            <a:pPr algn="just"/>
            <a:endParaRPr lang="en-GB" dirty="0"/>
          </a:p>
          <a:p>
            <a:pPr marL="971516" lvl="1" indent="-285750" algn="just"/>
            <a:r>
              <a:rPr lang="en-GB" dirty="0"/>
              <a:t>Many categories of techniques</a:t>
            </a:r>
          </a:p>
          <a:p>
            <a:pPr marL="1428692" lvl="2" indent="-285750" algn="just"/>
            <a:r>
              <a:rPr lang="en-GB" dirty="0"/>
              <a:t>Navigation, selection, filtering, reconfiguring, encoding, connecting, or combinations of them.</a:t>
            </a:r>
          </a:p>
          <a:p>
            <a:pPr marL="285750" indent="-285750" algn="just">
              <a:buFont typeface="Arial" panose="020B0604020202020204" pitchFamily="34" charset="0"/>
              <a:buChar char="•"/>
            </a:pPr>
            <a:endParaRPr lang="en-GB" dirty="0"/>
          </a:p>
          <a:p>
            <a:pPr marL="971516" lvl="1" indent="-285750" algn="just"/>
            <a:r>
              <a:rPr lang="en-GB" dirty="0"/>
              <a:t>Many Spaces in which the interaction can be applied</a:t>
            </a:r>
          </a:p>
          <a:p>
            <a:pPr marL="1428692" lvl="2" indent="-285750" algn="just"/>
            <a:r>
              <a:rPr lang="en-GB" dirty="0"/>
              <a:t>Scree/Pixel , data, data structures, graphical objects, graphical attributes, visualization  structure</a:t>
            </a:r>
          </a:p>
        </p:txBody>
      </p:sp>
    </p:spTree>
    <p:extLst>
      <p:ext uri="{BB962C8B-B14F-4D97-AF65-F5344CB8AC3E}">
        <p14:creationId xmlns:p14="http://schemas.microsoft.com/office/powerpoint/2010/main" val="28336620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Interactive Visualizations</a:t>
            </a:r>
          </a:p>
        </p:txBody>
      </p:sp>
      <p:sp>
        <p:nvSpPr>
          <p:cNvPr id="3" name="Slide Number Placeholder 2"/>
          <p:cNvSpPr>
            <a:spLocks noGrp="1"/>
          </p:cNvSpPr>
          <p:nvPr>
            <p:ph type="sldNum" sz="quarter" idx="12"/>
          </p:nvPr>
        </p:nvSpPr>
        <p:spPr/>
        <p:txBody>
          <a:bodyPr/>
          <a:lstStyle/>
          <a:p>
            <a:fld id="{FCEE2C88-6C8F-484D-AF69-578F576B1F44}" type="slidenum">
              <a:rPr lang="en-US" smtClean="0"/>
              <a:pPr/>
              <a:t>27</a:t>
            </a:fld>
            <a:endParaRPr lang="en-US" dirty="0"/>
          </a:p>
        </p:txBody>
      </p:sp>
      <p:sp>
        <p:nvSpPr>
          <p:cNvPr id="4" name="Title 3"/>
          <p:cNvSpPr>
            <a:spLocks noGrp="1"/>
          </p:cNvSpPr>
          <p:nvPr>
            <p:ph type="title"/>
          </p:nvPr>
        </p:nvSpPr>
        <p:spPr/>
        <p:txBody>
          <a:bodyPr>
            <a:normAutofit fontScale="90000"/>
          </a:bodyPr>
          <a:lstStyle/>
          <a:p>
            <a:r>
              <a:rPr lang="en-GB" b="1" dirty="0"/>
              <a:t>Interactive Visualization Tools in Python</a:t>
            </a:r>
            <a:endParaRPr lang="en-GB" dirty="0"/>
          </a:p>
        </p:txBody>
      </p:sp>
      <p:sp>
        <p:nvSpPr>
          <p:cNvPr id="5" name="Content Placeholder 4"/>
          <p:cNvSpPr>
            <a:spLocks noGrp="1"/>
          </p:cNvSpPr>
          <p:nvPr>
            <p:ph idx="1"/>
          </p:nvPr>
        </p:nvSpPr>
        <p:spPr>
          <a:xfrm>
            <a:off x="650580" y="2156883"/>
            <a:ext cx="10820985" cy="3826821"/>
          </a:xfrm>
        </p:spPr>
        <p:txBody>
          <a:bodyPr/>
          <a:lstStyle/>
          <a:p>
            <a:pPr marL="285750" indent="-285750">
              <a:buFont typeface="Arial" panose="020B0604020202020204" pitchFamily="34" charset="0"/>
              <a:buChar char="•"/>
            </a:pPr>
            <a:r>
              <a:rPr lang="en-GB" dirty="0"/>
              <a:t>Plotly</a:t>
            </a:r>
          </a:p>
          <a:p>
            <a:pPr marL="285750" indent="-285750">
              <a:buFont typeface="Arial" panose="020B0604020202020204" pitchFamily="34" charset="0"/>
              <a:buChar char="•"/>
            </a:pPr>
            <a:r>
              <a:rPr lang="en-GB" dirty="0"/>
              <a:t>Dash</a:t>
            </a:r>
          </a:p>
          <a:p>
            <a:pPr marL="285750" indent="-285750">
              <a:buFont typeface="Arial" panose="020B0604020202020204" pitchFamily="34" charset="0"/>
              <a:buChar char="•"/>
            </a:pPr>
            <a:r>
              <a:rPr lang="en-GB" dirty="0" err="1"/>
              <a:t>Bokeh</a:t>
            </a:r>
            <a:endParaRPr lang="en-GB" dirty="0"/>
          </a:p>
          <a:p>
            <a:pPr marL="285750" indent="-285750">
              <a:buFont typeface="Arial" panose="020B0604020202020204" pitchFamily="34" charset="0"/>
              <a:buChar char="•"/>
            </a:pPr>
            <a:r>
              <a:rPr lang="en-GB" dirty="0"/>
              <a:t>mpld3</a:t>
            </a:r>
          </a:p>
          <a:p>
            <a:pPr marL="285750" indent="-285750">
              <a:buFont typeface="Arial" panose="020B0604020202020204" pitchFamily="34" charset="0"/>
              <a:buChar char="•"/>
            </a:pPr>
            <a:r>
              <a:rPr lang="en-GB" dirty="0" err="1"/>
              <a:t>pygal</a:t>
            </a:r>
            <a:endParaRPr lang="en-GB" dirty="0"/>
          </a:p>
          <a:p>
            <a:pPr marL="285750" indent="-285750">
              <a:buFont typeface="Arial" panose="020B0604020202020204" pitchFamily="34" charset="0"/>
              <a:buChar char="•"/>
            </a:pPr>
            <a:r>
              <a:rPr lang="en-GB" dirty="0" err="1"/>
              <a:t>HoloViews</a:t>
            </a:r>
            <a:endParaRPr lang="en-GB" dirty="0"/>
          </a:p>
          <a:p>
            <a:endParaRPr lang="en-GB" dirty="0"/>
          </a:p>
        </p:txBody>
      </p:sp>
    </p:spTree>
    <p:extLst>
      <p:ext uri="{BB962C8B-B14F-4D97-AF65-F5344CB8AC3E}">
        <p14:creationId xmlns:p14="http://schemas.microsoft.com/office/powerpoint/2010/main" val="11816091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Building Interactive </a:t>
            </a:r>
            <a:r>
              <a:rPr lang="en-GB" dirty="0" smtClean="0"/>
              <a:t>Visualization</a:t>
            </a:r>
            <a:endParaRPr lang="en-GB" dirty="0"/>
          </a:p>
        </p:txBody>
      </p:sp>
      <p:sp>
        <p:nvSpPr>
          <p:cNvPr id="3" name="Text Placeholder 2"/>
          <p:cNvSpPr>
            <a:spLocks noGrp="1"/>
          </p:cNvSpPr>
          <p:nvPr>
            <p:ph type="body" idx="1"/>
          </p:nvPr>
        </p:nvSpPr>
        <p:spPr/>
        <p:txBody>
          <a:bodyPr/>
          <a:lstStyle/>
          <a:p>
            <a:r>
              <a:rPr lang="en-GB" dirty="0"/>
              <a:t>Building Interactive Visualization in Python ( Dash + Plotly</a:t>
            </a:r>
            <a:r>
              <a:rPr lang="en-GB" dirty="0" smtClean="0"/>
              <a:t>)</a:t>
            </a:r>
            <a:endParaRPr lang="en-GB" dirty="0"/>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173336E-E515-4A9A-99FF-4F10673EAFA8}" type="slidenum">
              <a:rPr lang="en-GB" smtClean="0"/>
              <a:t>28</a:t>
            </a:fld>
            <a:endParaRPr lang="en-GB" dirty="0"/>
          </a:p>
        </p:txBody>
      </p:sp>
    </p:spTree>
    <p:extLst>
      <p:ext uri="{BB962C8B-B14F-4D97-AF65-F5344CB8AC3E}">
        <p14:creationId xmlns:p14="http://schemas.microsoft.com/office/powerpoint/2010/main" val="539186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smtClean="0"/>
              <a:t>Building </a:t>
            </a:r>
            <a:r>
              <a:rPr lang="en-GB" dirty="0"/>
              <a:t>Interactive Visualization - Libraries</a:t>
            </a:r>
          </a:p>
        </p:txBody>
      </p:sp>
      <p:sp>
        <p:nvSpPr>
          <p:cNvPr id="3" name="Slide Number Placeholder 2"/>
          <p:cNvSpPr>
            <a:spLocks noGrp="1"/>
          </p:cNvSpPr>
          <p:nvPr>
            <p:ph type="sldNum" sz="quarter" idx="12"/>
          </p:nvPr>
        </p:nvSpPr>
        <p:spPr/>
        <p:txBody>
          <a:bodyPr/>
          <a:lstStyle/>
          <a:p>
            <a:fld id="{FCEE2C88-6C8F-484D-AF69-578F576B1F44}" type="slidenum">
              <a:rPr lang="en-US" smtClean="0"/>
              <a:pPr/>
              <a:t>29</a:t>
            </a:fld>
            <a:endParaRPr lang="en-US" dirty="0"/>
          </a:p>
        </p:txBody>
      </p:sp>
      <p:pic>
        <p:nvPicPr>
          <p:cNvPr id="8" name="Content Placeholder 3"/>
          <p:cNvPicPr>
            <a:picLocks noGrp="1" noChangeAspect="1"/>
          </p:cNvPicPr>
          <p:nvPr>
            <p:ph idx="1"/>
          </p:nvPr>
        </p:nvPicPr>
        <p:blipFill>
          <a:blip r:embed="rId2"/>
          <a:stretch>
            <a:fillRect/>
          </a:stretch>
        </p:blipFill>
        <p:spPr>
          <a:xfrm>
            <a:off x="637881" y="2464713"/>
            <a:ext cx="5043854" cy="3220670"/>
          </a:xfrm>
          <a:prstGeom prst="rect">
            <a:avLst/>
          </a:prstGeom>
        </p:spPr>
      </p:pic>
      <p:pic>
        <p:nvPicPr>
          <p:cNvPr id="9" name="Picture 8"/>
          <p:cNvPicPr>
            <a:picLocks noChangeAspect="1"/>
          </p:cNvPicPr>
          <p:nvPr/>
        </p:nvPicPr>
        <p:blipFill>
          <a:blip r:embed="rId3"/>
          <a:stretch>
            <a:fillRect/>
          </a:stretch>
        </p:blipFill>
        <p:spPr>
          <a:xfrm>
            <a:off x="6427177" y="2464713"/>
            <a:ext cx="5073161" cy="3220670"/>
          </a:xfrm>
          <a:prstGeom prst="rect">
            <a:avLst/>
          </a:prstGeom>
        </p:spPr>
      </p:pic>
      <p:sp>
        <p:nvSpPr>
          <p:cNvPr id="11" name="TextBox 10"/>
          <p:cNvSpPr txBox="1"/>
          <p:nvPr/>
        </p:nvSpPr>
        <p:spPr>
          <a:xfrm>
            <a:off x="803493" y="1903766"/>
            <a:ext cx="4185601" cy="369332"/>
          </a:xfrm>
          <a:prstGeom prst="rect">
            <a:avLst/>
          </a:prstGeom>
          <a:noFill/>
        </p:spPr>
        <p:txBody>
          <a:bodyPr wrap="square" rtlCol="0">
            <a:spAutoFit/>
          </a:bodyPr>
          <a:lstStyle/>
          <a:p>
            <a:r>
              <a:rPr lang="en-GB" b="1" dirty="0" smtClean="0"/>
              <a:t>Plotly: </a:t>
            </a:r>
            <a:r>
              <a:rPr lang="en-GB" dirty="0" smtClean="0"/>
              <a:t>for making interactive graphs</a:t>
            </a:r>
            <a:endParaRPr lang="en-GB" dirty="0"/>
          </a:p>
        </p:txBody>
      </p:sp>
      <p:sp>
        <p:nvSpPr>
          <p:cNvPr id="12" name="TextBox 11"/>
          <p:cNvSpPr txBox="1"/>
          <p:nvPr/>
        </p:nvSpPr>
        <p:spPr>
          <a:xfrm>
            <a:off x="6427177" y="1889732"/>
            <a:ext cx="5027656" cy="369332"/>
          </a:xfrm>
          <a:prstGeom prst="rect">
            <a:avLst/>
          </a:prstGeom>
          <a:noFill/>
        </p:spPr>
        <p:txBody>
          <a:bodyPr wrap="square" rtlCol="0">
            <a:spAutoFit/>
          </a:bodyPr>
          <a:lstStyle/>
          <a:p>
            <a:r>
              <a:rPr lang="en-GB" b="1" dirty="0" smtClean="0"/>
              <a:t>Dash: </a:t>
            </a:r>
            <a:r>
              <a:rPr lang="en-GB" dirty="0" smtClean="0"/>
              <a:t>framework for building web applications</a:t>
            </a:r>
            <a:endParaRPr lang="en-GB" dirty="0"/>
          </a:p>
        </p:txBody>
      </p:sp>
    </p:spTree>
    <p:extLst>
      <p:ext uri="{BB962C8B-B14F-4D97-AF65-F5344CB8AC3E}">
        <p14:creationId xmlns:p14="http://schemas.microsoft.com/office/powerpoint/2010/main" val="38538792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smtClean="0"/>
              <a:t>Visual Analytics - recall</a:t>
            </a:r>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3</a:t>
            </a:fld>
            <a:endParaRPr lang="en-US" dirty="0"/>
          </a:p>
        </p:txBody>
      </p:sp>
      <p:sp>
        <p:nvSpPr>
          <p:cNvPr id="5" name="Content Placeholder 4"/>
          <p:cNvSpPr>
            <a:spLocks noGrp="1"/>
          </p:cNvSpPr>
          <p:nvPr>
            <p:ph idx="1"/>
          </p:nvPr>
        </p:nvSpPr>
        <p:spPr>
          <a:xfrm>
            <a:off x="650581" y="1434988"/>
            <a:ext cx="10820985" cy="3967589"/>
          </a:xfrm>
        </p:spPr>
        <p:txBody>
          <a:bodyPr/>
          <a:lstStyle/>
          <a:p>
            <a:pPr marL="285750" indent="-285750" algn="just">
              <a:buFont typeface="Arial" panose="020B0604020202020204" pitchFamily="34" charset="0"/>
              <a:buChar char="•"/>
            </a:pPr>
            <a:r>
              <a:rPr lang="en-GB" dirty="0">
                <a:latin typeface="Roboto Medium" panose="02000000000000000000" pitchFamily="2" charset="0"/>
                <a:ea typeface="Roboto Medium" panose="02000000000000000000" pitchFamily="2" charset="0"/>
              </a:rPr>
              <a:t>Visual Analytics is the science of analytical reasoning facilitated by </a:t>
            </a:r>
            <a:r>
              <a:rPr lang="en-GB" b="1" dirty="0">
                <a:latin typeface="Roboto Medium" panose="02000000000000000000" pitchFamily="2" charset="0"/>
                <a:ea typeface="Roboto Medium" panose="02000000000000000000" pitchFamily="2" charset="0"/>
              </a:rPr>
              <a:t>interactive</a:t>
            </a:r>
            <a:r>
              <a:rPr lang="en-GB" dirty="0">
                <a:latin typeface="Roboto Medium" panose="02000000000000000000" pitchFamily="2" charset="0"/>
                <a:ea typeface="Roboto Medium" panose="02000000000000000000" pitchFamily="2" charset="0"/>
              </a:rPr>
              <a:t> visual interfaces.</a:t>
            </a:r>
          </a:p>
          <a:p>
            <a:pPr marL="285750" indent="-285750" algn="just">
              <a:buFont typeface="Arial" panose="020B0604020202020204" pitchFamily="34" charset="0"/>
              <a:buChar char="•"/>
            </a:pPr>
            <a:endParaRPr lang="en-GB" dirty="0">
              <a:latin typeface="Roboto Medium" panose="02000000000000000000" pitchFamily="2" charset="0"/>
              <a:ea typeface="Roboto Medium" panose="02000000000000000000" pitchFamily="2" charset="0"/>
            </a:endParaRPr>
          </a:p>
          <a:p>
            <a:pPr marL="285750" indent="-285750" algn="just">
              <a:buFont typeface="Arial" panose="020B0604020202020204" pitchFamily="34" charset="0"/>
              <a:buChar char="•"/>
            </a:pPr>
            <a:endParaRPr lang="en-GB" dirty="0">
              <a:latin typeface="Roboto Medium" panose="02000000000000000000" pitchFamily="2" charset="0"/>
              <a:ea typeface="Roboto Medium" panose="02000000000000000000" pitchFamily="2" charset="0"/>
            </a:endParaRPr>
          </a:p>
          <a:p>
            <a:pPr marL="285750" indent="-285750" algn="just">
              <a:buFont typeface="Arial" panose="020B0604020202020204" pitchFamily="34" charset="0"/>
              <a:buChar char="•"/>
            </a:pPr>
            <a:r>
              <a:rPr lang="en-GB" dirty="0">
                <a:latin typeface="Roboto Medium" panose="02000000000000000000" pitchFamily="2" charset="0"/>
                <a:ea typeface="Roboto Medium" panose="02000000000000000000" pitchFamily="2" charset="0"/>
              </a:rPr>
              <a:t>Visual analytics combines automated analysis techniques with </a:t>
            </a:r>
            <a:r>
              <a:rPr lang="en-GB" b="1" dirty="0">
                <a:latin typeface="Roboto Medium" panose="02000000000000000000" pitchFamily="2" charset="0"/>
                <a:ea typeface="Roboto Medium" panose="02000000000000000000" pitchFamily="2" charset="0"/>
              </a:rPr>
              <a:t>interactive visualization </a:t>
            </a:r>
            <a:r>
              <a:rPr lang="en-GB" dirty="0">
                <a:latin typeface="Roboto Medium" panose="02000000000000000000" pitchFamily="2" charset="0"/>
                <a:ea typeface="Roboto Medium" panose="02000000000000000000" pitchFamily="2" charset="0"/>
              </a:rPr>
              <a:t>for an effective understanding, reasoning and decision making on the basis of very large and complex datasets.</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6990477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smtClean="0"/>
              <a:t>Building </a:t>
            </a:r>
            <a:r>
              <a:rPr lang="en-GB" dirty="0"/>
              <a:t>Interactive Visualization - Dash Basics</a:t>
            </a:r>
          </a:p>
        </p:txBody>
      </p:sp>
      <p:sp>
        <p:nvSpPr>
          <p:cNvPr id="3" name="Slide Number Placeholder 2"/>
          <p:cNvSpPr>
            <a:spLocks noGrp="1"/>
          </p:cNvSpPr>
          <p:nvPr>
            <p:ph type="sldNum" sz="quarter" idx="12"/>
          </p:nvPr>
        </p:nvSpPr>
        <p:spPr/>
        <p:txBody>
          <a:bodyPr/>
          <a:lstStyle/>
          <a:p>
            <a:fld id="{FCEE2C88-6C8F-484D-AF69-578F576B1F44}" type="slidenum">
              <a:rPr lang="en-US" smtClean="0"/>
              <a:pPr/>
              <a:t>30</a:t>
            </a:fld>
            <a:endParaRPr lang="en-US" dirty="0"/>
          </a:p>
        </p:txBody>
      </p:sp>
      <p:sp>
        <p:nvSpPr>
          <p:cNvPr id="10" name="Content Placeholder 4"/>
          <p:cNvSpPr>
            <a:spLocks noGrp="1"/>
          </p:cNvSpPr>
          <p:nvPr>
            <p:ph idx="1"/>
          </p:nvPr>
        </p:nvSpPr>
        <p:spPr>
          <a:xfrm>
            <a:off x="650581" y="1659577"/>
            <a:ext cx="10820985" cy="3967589"/>
          </a:xfrm>
        </p:spPr>
        <p:txBody>
          <a:bodyPr/>
          <a:lstStyle/>
          <a:p>
            <a:pPr marL="285750" indent="-285750" algn="just">
              <a:buFont typeface="Arial" panose="020B0604020202020204" pitchFamily="34" charset="0"/>
              <a:buChar char="•"/>
            </a:pPr>
            <a:r>
              <a:rPr lang="en-GB" dirty="0"/>
              <a:t>A Python framework for building web applications.</a:t>
            </a:r>
          </a:p>
          <a:p>
            <a:pPr marL="285750" indent="-285750" algn="just">
              <a:buFont typeface="Arial" panose="020B0604020202020204" pitchFamily="34" charset="0"/>
              <a:buChar char="•"/>
            </a:pPr>
            <a:r>
              <a:rPr lang="en-GB" dirty="0"/>
              <a:t>Written on top of Flask, Plotly, and React.</a:t>
            </a:r>
          </a:p>
          <a:p>
            <a:pPr marL="285750" indent="-285750" algn="just">
              <a:buFont typeface="Arial" panose="020B0604020202020204" pitchFamily="34" charset="0"/>
              <a:buChar char="•"/>
            </a:pPr>
            <a:r>
              <a:rPr lang="en-GB" dirty="0" smtClean="0"/>
              <a:t>Ideal </a:t>
            </a:r>
            <a:r>
              <a:rPr lang="en-GB" dirty="0"/>
              <a:t>for building data visualization apps with highly custom user interfaces in pure Python.</a:t>
            </a:r>
          </a:p>
          <a:p>
            <a:pPr marL="285750" indent="-285750" algn="just">
              <a:buFont typeface="Arial" panose="020B0604020202020204" pitchFamily="34" charset="0"/>
              <a:buChar char="•"/>
            </a:pPr>
            <a:r>
              <a:rPr lang="en-GB" dirty="0"/>
              <a:t>Dash apps are rendered in the web browser and can be deployed to servers and shared through URLs.</a:t>
            </a:r>
          </a:p>
          <a:p>
            <a:pPr marL="285750" indent="-285750" algn="just">
              <a:buFont typeface="Arial" panose="020B0604020202020204" pitchFamily="34" charset="0"/>
              <a:buChar char="•"/>
            </a:pPr>
            <a:r>
              <a:rPr lang="en-GB" dirty="0" smtClean="0"/>
              <a:t>Cross-platform.</a:t>
            </a:r>
            <a:endParaRPr lang="en-GB" dirty="0"/>
          </a:p>
          <a:p>
            <a:pPr marL="285750" indent="-285750" algn="just">
              <a:buFont typeface="Arial" panose="020B0604020202020204" pitchFamily="34" charset="0"/>
              <a:buChar char="•"/>
            </a:pPr>
            <a:r>
              <a:rPr lang="en-GB" dirty="0"/>
              <a:t>Dash is used to create interactive Dashboards in Python.</a:t>
            </a:r>
          </a:p>
        </p:txBody>
      </p:sp>
    </p:spTree>
    <p:extLst>
      <p:ext uri="{BB962C8B-B14F-4D97-AF65-F5344CB8AC3E}">
        <p14:creationId xmlns:p14="http://schemas.microsoft.com/office/powerpoint/2010/main" val="2253091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smtClean="0"/>
              <a:t>Building </a:t>
            </a:r>
            <a:r>
              <a:rPr lang="en-GB" dirty="0"/>
              <a:t>Interactive Visualization - Dash Basics</a:t>
            </a:r>
          </a:p>
        </p:txBody>
      </p:sp>
      <p:sp>
        <p:nvSpPr>
          <p:cNvPr id="3" name="Slide Number Placeholder 2"/>
          <p:cNvSpPr>
            <a:spLocks noGrp="1"/>
          </p:cNvSpPr>
          <p:nvPr>
            <p:ph type="sldNum" sz="quarter" idx="12"/>
          </p:nvPr>
        </p:nvSpPr>
        <p:spPr/>
        <p:txBody>
          <a:bodyPr/>
          <a:lstStyle/>
          <a:p>
            <a:fld id="{FCEE2C88-6C8F-484D-AF69-578F576B1F44}" type="slidenum">
              <a:rPr lang="en-US" smtClean="0"/>
              <a:pPr/>
              <a:t>31</a:t>
            </a:fld>
            <a:endParaRPr lang="en-US" dirty="0"/>
          </a:p>
        </p:txBody>
      </p:sp>
      <p:sp>
        <p:nvSpPr>
          <p:cNvPr id="10" name="Content Placeholder 4"/>
          <p:cNvSpPr>
            <a:spLocks noGrp="1"/>
          </p:cNvSpPr>
          <p:nvPr>
            <p:ph idx="1"/>
          </p:nvPr>
        </p:nvSpPr>
        <p:spPr>
          <a:xfrm>
            <a:off x="650581" y="1659577"/>
            <a:ext cx="10820985" cy="3967589"/>
          </a:xfrm>
        </p:spPr>
        <p:txBody>
          <a:bodyPr/>
          <a:lstStyle/>
          <a:p>
            <a:pPr marL="285750" indent="-285750" algn="just">
              <a:buFont typeface="Arial" panose="020B0604020202020204" pitchFamily="34" charset="0"/>
              <a:buChar char="•"/>
            </a:pPr>
            <a:r>
              <a:rPr lang="en-GB" dirty="0"/>
              <a:t>Dash apps are composed of two main parts:</a:t>
            </a:r>
          </a:p>
          <a:p>
            <a:pPr marL="971516" lvl="1" indent="-285750" algn="just"/>
            <a:r>
              <a:rPr lang="en-GB" dirty="0"/>
              <a:t>Layout: describes the layout and how the application looks like.</a:t>
            </a:r>
          </a:p>
          <a:p>
            <a:pPr marL="971516" lvl="1" indent="-285750" algn="just"/>
            <a:r>
              <a:rPr lang="en-GB" dirty="0"/>
              <a:t>Interaction: describes the interactivity of the application.</a:t>
            </a:r>
          </a:p>
          <a:p>
            <a:pPr marL="285750" indent="-285750" algn="just">
              <a:buFont typeface="Arial" panose="020B0604020202020204" pitchFamily="34" charset="0"/>
              <a:buChar char="•"/>
            </a:pPr>
            <a:r>
              <a:rPr lang="en-GB" dirty="0"/>
              <a:t>No need to know HTML or CSS to use Dash.</a:t>
            </a:r>
          </a:p>
          <a:p>
            <a:pPr marL="285750" indent="-285750" algn="just">
              <a:buFont typeface="Arial" panose="020B0604020202020204" pitchFamily="34" charset="0"/>
              <a:buChar char="•"/>
            </a:pPr>
            <a:r>
              <a:rPr lang="en-GB" dirty="0"/>
              <a:t>Most of the html tags are provided as python classes.</a:t>
            </a:r>
          </a:p>
          <a:p>
            <a:pPr marL="285750" indent="-285750" algn="just">
              <a:buFont typeface="Arial" panose="020B0604020202020204" pitchFamily="34" charset="0"/>
              <a:buChar char="•"/>
            </a:pPr>
            <a:r>
              <a:rPr lang="en-GB" dirty="0"/>
              <a:t>Two distinct components:</a:t>
            </a:r>
          </a:p>
          <a:p>
            <a:pPr marL="971516" lvl="1" indent="-285750" algn="just"/>
            <a:r>
              <a:rPr lang="en-GB" dirty="0" err="1"/>
              <a:t>dash_html_components</a:t>
            </a:r>
            <a:r>
              <a:rPr lang="en-GB" dirty="0"/>
              <a:t> : a component for every html tags</a:t>
            </a:r>
          </a:p>
          <a:p>
            <a:pPr marL="971516" lvl="1" indent="-285750" algn="just"/>
            <a:r>
              <a:rPr lang="en-GB" dirty="0" err="1"/>
              <a:t>dash_core_components</a:t>
            </a:r>
            <a:r>
              <a:rPr lang="en-GB" dirty="0"/>
              <a:t>: high-level and interactive components</a:t>
            </a:r>
          </a:p>
        </p:txBody>
      </p:sp>
    </p:spTree>
    <p:extLst>
      <p:ext uri="{BB962C8B-B14F-4D97-AF65-F5344CB8AC3E}">
        <p14:creationId xmlns:p14="http://schemas.microsoft.com/office/powerpoint/2010/main" val="3326216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smtClean="0"/>
              <a:t>Building </a:t>
            </a:r>
            <a:r>
              <a:rPr lang="en-GB" dirty="0"/>
              <a:t>Interactive Visualization - Create Dash App</a:t>
            </a:r>
          </a:p>
        </p:txBody>
      </p:sp>
      <p:sp>
        <p:nvSpPr>
          <p:cNvPr id="3" name="Slide Number Placeholder 2"/>
          <p:cNvSpPr>
            <a:spLocks noGrp="1"/>
          </p:cNvSpPr>
          <p:nvPr>
            <p:ph type="sldNum" sz="quarter" idx="12"/>
          </p:nvPr>
        </p:nvSpPr>
        <p:spPr/>
        <p:txBody>
          <a:bodyPr/>
          <a:lstStyle/>
          <a:p>
            <a:fld id="{FCEE2C88-6C8F-484D-AF69-578F576B1F44}" type="slidenum">
              <a:rPr lang="en-US" smtClean="0"/>
              <a:pPr/>
              <a:t>32</a:t>
            </a:fld>
            <a:endParaRPr lang="en-US" dirty="0"/>
          </a:p>
        </p:txBody>
      </p:sp>
      <p:sp>
        <p:nvSpPr>
          <p:cNvPr id="10" name="Content Placeholder 4"/>
          <p:cNvSpPr>
            <a:spLocks noGrp="1"/>
          </p:cNvSpPr>
          <p:nvPr>
            <p:ph idx="1"/>
          </p:nvPr>
        </p:nvSpPr>
        <p:spPr>
          <a:xfrm>
            <a:off x="650581" y="1659578"/>
            <a:ext cx="3552451" cy="1885728"/>
          </a:xfrm>
        </p:spPr>
        <p:txBody>
          <a:bodyPr/>
          <a:lstStyle/>
          <a:p>
            <a:pPr marL="285750" indent="-285750" algn="just">
              <a:buFont typeface="Arial" panose="020B0604020202020204" pitchFamily="34" charset="0"/>
              <a:buChar char="•"/>
            </a:pPr>
            <a:r>
              <a:rPr lang="en-GB" dirty="0"/>
              <a:t>Create Dash app object</a:t>
            </a:r>
          </a:p>
          <a:p>
            <a:pPr marL="285750" indent="-285750" algn="just">
              <a:buFont typeface="Arial" panose="020B0604020202020204" pitchFamily="34" charset="0"/>
              <a:buChar char="•"/>
            </a:pPr>
            <a:r>
              <a:rPr lang="en-GB" dirty="0"/>
              <a:t>Edit the app’s layout</a:t>
            </a:r>
          </a:p>
          <a:p>
            <a:pPr marL="971516" lvl="1" indent="-285750" algn="just"/>
            <a:r>
              <a:rPr lang="en-GB" dirty="0"/>
              <a:t>Adding html elements</a:t>
            </a:r>
          </a:p>
          <a:p>
            <a:pPr marL="971516" lvl="1" indent="-285750" algn="just"/>
            <a:r>
              <a:rPr lang="en-GB" dirty="0"/>
              <a:t>Adding graphs</a:t>
            </a:r>
          </a:p>
          <a:p>
            <a:pPr marL="285750" indent="-285750" algn="just">
              <a:buFont typeface="Arial" panose="020B0604020202020204" pitchFamily="34" charset="0"/>
              <a:buChar char="•"/>
            </a:pPr>
            <a:r>
              <a:rPr lang="en-GB" dirty="0"/>
              <a:t>Run the app server</a:t>
            </a:r>
          </a:p>
        </p:txBody>
      </p:sp>
      <p:pic>
        <p:nvPicPr>
          <p:cNvPr id="5" name="Picture 4"/>
          <p:cNvPicPr>
            <a:picLocks noChangeAspect="1"/>
          </p:cNvPicPr>
          <p:nvPr/>
        </p:nvPicPr>
        <p:blipFill>
          <a:blip r:embed="rId2"/>
          <a:stretch>
            <a:fillRect/>
          </a:stretch>
        </p:blipFill>
        <p:spPr>
          <a:xfrm>
            <a:off x="538773" y="4290805"/>
            <a:ext cx="4223085" cy="2205488"/>
          </a:xfrm>
          <a:prstGeom prst="rect">
            <a:avLst/>
          </a:prstGeom>
        </p:spPr>
      </p:pic>
      <p:pic>
        <p:nvPicPr>
          <p:cNvPr id="6" name="Picture 5"/>
          <p:cNvPicPr>
            <a:picLocks noChangeAspect="1"/>
          </p:cNvPicPr>
          <p:nvPr/>
        </p:nvPicPr>
        <p:blipFill>
          <a:blip r:embed="rId3"/>
          <a:stretch>
            <a:fillRect/>
          </a:stretch>
        </p:blipFill>
        <p:spPr>
          <a:xfrm>
            <a:off x="5436911" y="1623929"/>
            <a:ext cx="6077310" cy="4754730"/>
          </a:xfrm>
          <a:prstGeom prst="rect">
            <a:avLst/>
          </a:prstGeom>
        </p:spPr>
      </p:pic>
    </p:spTree>
    <p:extLst>
      <p:ext uri="{BB962C8B-B14F-4D97-AF65-F5344CB8AC3E}">
        <p14:creationId xmlns:p14="http://schemas.microsoft.com/office/powerpoint/2010/main" val="3559496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smtClean="0"/>
              <a:t>Building </a:t>
            </a:r>
            <a:r>
              <a:rPr lang="en-GB" dirty="0"/>
              <a:t>Interactive Visualization - Dash </a:t>
            </a:r>
            <a:r>
              <a:rPr lang="en-GB" dirty="0" smtClean="0"/>
              <a:t>Components</a:t>
            </a:r>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33</a:t>
            </a:fld>
            <a:endParaRPr lang="en-US" dirty="0"/>
          </a:p>
        </p:txBody>
      </p:sp>
      <p:sp>
        <p:nvSpPr>
          <p:cNvPr id="10" name="Content Placeholder 4"/>
          <p:cNvSpPr>
            <a:spLocks noGrp="1"/>
          </p:cNvSpPr>
          <p:nvPr>
            <p:ph idx="1"/>
          </p:nvPr>
        </p:nvSpPr>
        <p:spPr>
          <a:xfrm>
            <a:off x="650581" y="1659577"/>
            <a:ext cx="10820985" cy="534983"/>
          </a:xfrm>
        </p:spPr>
        <p:txBody>
          <a:bodyPr/>
          <a:lstStyle/>
          <a:p>
            <a:pPr marL="285750" indent="-285750" algn="just">
              <a:buFont typeface="Arial" panose="020B0604020202020204" pitchFamily="34" charset="0"/>
              <a:buChar char="•"/>
            </a:pPr>
            <a:r>
              <a:rPr lang="en-GB" dirty="0" smtClean="0"/>
              <a:t>Components for interactive user interfaces</a:t>
            </a:r>
            <a:endParaRPr lang="en-GB" dirty="0"/>
          </a:p>
        </p:txBody>
      </p:sp>
      <p:pic>
        <p:nvPicPr>
          <p:cNvPr id="4" name="Picture 3"/>
          <p:cNvPicPr>
            <a:picLocks noChangeAspect="1"/>
          </p:cNvPicPr>
          <p:nvPr/>
        </p:nvPicPr>
        <p:blipFill>
          <a:blip r:embed="rId2"/>
          <a:stretch>
            <a:fillRect/>
          </a:stretch>
        </p:blipFill>
        <p:spPr>
          <a:xfrm>
            <a:off x="1019962" y="2231758"/>
            <a:ext cx="4848824" cy="2806226"/>
          </a:xfrm>
          <a:prstGeom prst="rect">
            <a:avLst/>
          </a:prstGeom>
        </p:spPr>
      </p:pic>
      <p:pic>
        <p:nvPicPr>
          <p:cNvPr id="5" name="Picture 4"/>
          <p:cNvPicPr>
            <a:picLocks noChangeAspect="1"/>
          </p:cNvPicPr>
          <p:nvPr/>
        </p:nvPicPr>
        <p:blipFill>
          <a:blip r:embed="rId3"/>
          <a:stretch>
            <a:fillRect/>
          </a:stretch>
        </p:blipFill>
        <p:spPr>
          <a:xfrm>
            <a:off x="6257931" y="2065031"/>
            <a:ext cx="4897750" cy="2972953"/>
          </a:xfrm>
          <a:prstGeom prst="rect">
            <a:avLst/>
          </a:prstGeom>
        </p:spPr>
      </p:pic>
      <p:sp>
        <p:nvSpPr>
          <p:cNvPr id="6" name="Rectangle 5"/>
          <p:cNvSpPr/>
          <p:nvPr/>
        </p:nvSpPr>
        <p:spPr>
          <a:xfrm>
            <a:off x="3032400" y="5443438"/>
            <a:ext cx="5672771" cy="369332"/>
          </a:xfrm>
          <a:prstGeom prst="rect">
            <a:avLst/>
          </a:prstGeom>
        </p:spPr>
        <p:txBody>
          <a:bodyPr wrap="none">
            <a:spAutoFit/>
          </a:bodyPr>
          <a:lstStyle/>
          <a:p>
            <a:r>
              <a:rPr lang="en-GB" dirty="0">
                <a:hlinkClick r:id="rId4"/>
              </a:rPr>
              <a:t>https://dash.plotly.com/dash-core-components</a:t>
            </a:r>
            <a:endParaRPr lang="en-GB" dirty="0"/>
          </a:p>
        </p:txBody>
      </p:sp>
    </p:spTree>
    <p:extLst>
      <p:ext uri="{BB962C8B-B14F-4D97-AF65-F5344CB8AC3E}">
        <p14:creationId xmlns:p14="http://schemas.microsoft.com/office/powerpoint/2010/main" val="10428467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smtClean="0"/>
              <a:t>Building </a:t>
            </a:r>
            <a:r>
              <a:rPr lang="en-GB" dirty="0"/>
              <a:t>Interactive Visualization - Dash </a:t>
            </a:r>
            <a:r>
              <a:rPr lang="en-GB" dirty="0" err="1"/>
              <a:t>Callbacks</a:t>
            </a:r>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34</a:t>
            </a:fld>
            <a:endParaRPr lang="en-US" dirty="0"/>
          </a:p>
        </p:txBody>
      </p:sp>
      <p:sp>
        <p:nvSpPr>
          <p:cNvPr id="10" name="Content Placeholder 4"/>
          <p:cNvSpPr>
            <a:spLocks noGrp="1"/>
          </p:cNvSpPr>
          <p:nvPr>
            <p:ph idx="1"/>
          </p:nvPr>
        </p:nvSpPr>
        <p:spPr>
          <a:xfrm>
            <a:off x="650581" y="1629296"/>
            <a:ext cx="10638102" cy="1030778"/>
          </a:xfrm>
        </p:spPr>
        <p:txBody>
          <a:bodyPr/>
          <a:lstStyle/>
          <a:p>
            <a:pPr marL="285750" indent="-285750" algn="just">
              <a:buFont typeface="Arial" panose="020B0604020202020204" pitchFamily="34" charset="0"/>
              <a:buChar char="•"/>
            </a:pPr>
            <a:r>
              <a:rPr lang="en-GB" dirty="0"/>
              <a:t>How to make your Dash apps interactive</a:t>
            </a:r>
            <a:r>
              <a:rPr lang="en-GB" dirty="0" smtClean="0"/>
              <a:t>?</a:t>
            </a:r>
          </a:p>
          <a:p>
            <a:pPr marL="285750" indent="-285750" algn="just">
              <a:buFont typeface="Arial" panose="020B0604020202020204" pitchFamily="34" charset="0"/>
              <a:buChar char="•"/>
            </a:pPr>
            <a:r>
              <a:rPr lang="en-GB" dirty="0"/>
              <a:t>Python functions that are automatically called by Dash whenever an input component’s property changes</a:t>
            </a:r>
          </a:p>
          <a:p>
            <a:pPr marL="285750" indent="-285750" algn="just">
              <a:buFont typeface="Arial" panose="020B0604020202020204" pitchFamily="34" charset="0"/>
              <a:buChar char="•"/>
            </a:pPr>
            <a:endParaRPr lang="en-GB" dirty="0"/>
          </a:p>
        </p:txBody>
      </p:sp>
      <p:pic>
        <p:nvPicPr>
          <p:cNvPr id="7" name="Picture 6"/>
          <p:cNvPicPr>
            <a:picLocks noChangeAspect="1"/>
          </p:cNvPicPr>
          <p:nvPr/>
        </p:nvPicPr>
        <p:blipFill>
          <a:blip r:embed="rId2"/>
          <a:stretch>
            <a:fillRect/>
          </a:stretch>
        </p:blipFill>
        <p:spPr>
          <a:xfrm>
            <a:off x="1012330" y="2829135"/>
            <a:ext cx="9914603" cy="3428607"/>
          </a:xfrm>
          <a:prstGeom prst="rect">
            <a:avLst/>
          </a:prstGeom>
        </p:spPr>
      </p:pic>
      <p:sp>
        <p:nvSpPr>
          <p:cNvPr id="4" name="Rectangle 3"/>
          <p:cNvSpPr/>
          <p:nvPr/>
        </p:nvSpPr>
        <p:spPr>
          <a:xfrm>
            <a:off x="3596834" y="6082951"/>
            <a:ext cx="4745594" cy="369332"/>
          </a:xfrm>
          <a:prstGeom prst="rect">
            <a:avLst/>
          </a:prstGeom>
        </p:spPr>
        <p:txBody>
          <a:bodyPr wrap="none">
            <a:spAutoFit/>
          </a:bodyPr>
          <a:lstStyle/>
          <a:p>
            <a:r>
              <a:rPr lang="en-GB" dirty="0">
                <a:hlinkClick r:id="rId3"/>
              </a:rPr>
              <a:t>https://dash.plotly.com/basic-callbacks</a:t>
            </a:r>
            <a:endParaRPr lang="en-GB" dirty="0"/>
          </a:p>
        </p:txBody>
      </p:sp>
    </p:spTree>
    <p:extLst>
      <p:ext uri="{BB962C8B-B14F-4D97-AF65-F5344CB8AC3E}">
        <p14:creationId xmlns:p14="http://schemas.microsoft.com/office/powerpoint/2010/main" val="22244991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smtClean="0"/>
              <a:t>Building </a:t>
            </a:r>
            <a:r>
              <a:rPr lang="en-GB" dirty="0"/>
              <a:t>Interactive Visualization </a:t>
            </a:r>
            <a:r>
              <a:rPr lang="en-GB" dirty="0" smtClean="0"/>
              <a:t>– Examples</a:t>
            </a:r>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35</a:t>
            </a:fld>
            <a:endParaRPr lang="en-US" dirty="0"/>
          </a:p>
        </p:txBody>
      </p:sp>
      <p:pic>
        <p:nvPicPr>
          <p:cNvPr id="4" name="Picture 3"/>
          <p:cNvPicPr>
            <a:picLocks noChangeAspect="1"/>
          </p:cNvPicPr>
          <p:nvPr/>
        </p:nvPicPr>
        <p:blipFill>
          <a:blip r:embed="rId2"/>
          <a:stretch>
            <a:fillRect/>
          </a:stretch>
        </p:blipFill>
        <p:spPr>
          <a:xfrm>
            <a:off x="1762126" y="1282988"/>
            <a:ext cx="7829549" cy="4393582"/>
          </a:xfrm>
          <a:prstGeom prst="rect">
            <a:avLst/>
          </a:prstGeom>
        </p:spPr>
      </p:pic>
      <p:sp>
        <p:nvSpPr>
          <p:cNvPr id="5" name="Rectangle 4"/>
          <p:cNvSpPr/>
          <p:nvPr/>
        </p:nvSpPr>
        <p:spPr>
          <a:xfrm>
            <a:off x="1619250" y="5888410"/>
            <a:ext cx="8562975" cy="369332"/>
          </a:xfrm>
          <a:prstGeom prst="rect">
            <a:avLst/>
          </a:prstGeom>
        </p:spPr>
        <p:txBody>
          <a:bodyPr wrap="square">
            <a:spAutoFit/>
          </a:bodyPr>
          <a:lstStyle/>
          <a:p>
            <a:r>
              <a:rPr lang="en-GB" dirty="0">
                <a:hlinkClick r:id="rId3"/>
              </a:rPr>
              <a:t>https://dash-gallery.plotly.host/Portal/?search=[Machine%20Learning]</a:t>
            </a:r>
            <a:endParaRPr lang="en-GB" dirty="0"/>
          </a:p>
        </p:txBody>
      </p:sp>
    </p:spTree>
    <p:extLst>
      <p:ext uri="{BB962C8B-B14F-4D97-AF65-F5344CB8AC3E}">
        <p14:creationId xmlns:p14="http://schemas.microsoft.com/office/powerpoint/2010/main" val="2095769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Analytics Research</a:t>
            </a:r>
          </a:p>
        </p:txBody>
      </p:sp>
      <p:sp>
        <p:nvSpPr>
          <p:cNvPr id="3" name="Text Placeholder 2"/>
          <p:cNvSpPr>
            <a:spLocks noGrp="1"/>
          </p:cNvSpPr>
          <p:nvPr>
            <p:ph type="body" idx="1"/>
          </p:nvPr>
        </p:nvSpPr>
        <p:spPr/>
        <p:txBody>
          <a:bodyPr/>
          <a:lstStyle/>
          <a:p>
            <a:r>
              <a:rPr lang="en-GB" dirty="0" smtClean="0"/>
              <a:t>Research Trends</a:t>
            </a:r>
            <a:endParaRPr lang="en-GB" dirty="0"/>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173336E-E515-4A9A-99FF-4F10673EAFA8}" type="slidenum">
              <a:rPr lang="en-GB" smtClean="0"/>
              <a:t>36</a:t>
            </a:fld>
            <a:endParaRPr lang="en-GB" dirty="0"/>
          </a:p>
        </p:txBody>
      </p:sp>
      <p:pic>
        <p:nvPicPr>
          <p:cNvPr id="6" name="Picture 5"/>
          <p:cNvPicPr>
            <a:picLocks noChangeAspect="1"/>
          </p:cNvPicPr>
          <p:nvPr/>
        </p:nvPicPr>
        <p:blipFill>
          <a:blip r:embed="rId2"/>
          <a:stretch>
            <a:fillRect/>
          </a:stretch>
        </p:blipFill>
        <p:spPr>
          <a:xfrm>
            <a:off x="8025179" y="1410433"/>
            <a:ext cx="3412705" cy="2036152"/>
          </a:xfrm>
          <a:prstGeom prst="rect">
            <a:avLst/>
          </a:prstGeom>
        </p:spPr>
      </p:pic>
    </p:spTree>
    <p:extLst>
      <p:ext uri="{BB962C8B-B14F-4D97-AF65-F5344CB8AC3E}">
        <p14:creationId xmlns:p14="http://schemas.microsoft.com/office/powerpoint/2010/main" val="112723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Research</a:t>
            </a:r>
          </a:p>
        </p:txBody>
      </p:sp>
      <p:sp>
        <p:nvSpPr>
          <p:cNvPr id="3" name="Slide Number Placeholder 2"/>
          <p:cNvSpPr>
            <a:spLocks noGrp="1"/>
          </p:cNvSpPr>
          <p:nvPr>
            <p:ph type="sldNum" sz="quarter" idx="12"/>
          </p:nvPr>
        </p:nvSpPr>
        <p:spPr/>
        <p:txBody>
          <a:bodyPr/>
          <a:lstStyle/>
          <a:p>
            <a:fld id="{FCEE2C88-6C8F-484D-AF69-578F576B1F44}" type="slidenum">
              <a:rPr lang="en-US" smtClean="0"/>
              <a:pPr/>
              <a:t>37</a:t>
            </a:fld>
            <a:endParaRPr lang="en-US" dirty="0"/>
          </a:p>
        </p:txBody>
      </p:sp>
      <p:sp>
        <p:nvSpPr>
          <p:cNvPr id="4" name="Title 3"/>
          <p:cNvSpPr>
            <a:spLocks noGrp="1"/>
          </p:cNvSpPr>
          <p:nvPr>
            <p:ph type="title"/>
          </p:nvPr>
        </p:nvSpPr>
        <p:spPr/>
        <p:txBody>
          <a:bodyPr>
            <a:normAutofit fontScale="90000"/>
          </a:bodyPr>
          <a:lstStyle/>
          <a:p>
            <a:r>
              <a:rPr lang="en-GB" b="1" dirty="0" smtClean="0"/>
              <a:t>Research topics:</a:t>
            </a:r>
            <a:endParaRPr lang="en-GB" dirty="0"/>
          </a:p>
        </p:txBody>
      </p:sp>
      <p:sp>
        <p:nvSpPr>
          <p:cNvPr id="5" name="Content Placeholder 4"/>
          <p:cNvSpPr>
            <a:spLocks noGrp="1"/>
          </p:cNvSpPr>
          <p:nvPr>
            <p:ph idx="1"/>
          </p:nvPr>
        </p:nvSpPr>
        <p:spPr>
          <a:xfrm>
            <a:off x="650581" y="2156883"/>
            <a:ext cx="6664619" cy="3666401"/>
          </a:xfrm>
        </p:spPr>
        <p:txBody>
          <a:bodyPr/>
          <a:lstStyle/>
          <a:p>
            <a:pPr marL="285750" indent="-285750" algn="just">
              <a:buFont typeface="Arial" panose="020B0604020202020204" pitchFamily="34" charset="0"/>
              <a:buChar char="•"/>
            </a:pPr>
            <a:r>
              <a:rPr lang="en-GB" dirty="0"/>
              <a:t>Interactive Visual </a:t>
            </a:r>
            <a:r>
              <a:rPr lang="en-GB" dirty="0" smtClean="0"/>
              <a:t>Analytics</a:t>
            </a:r>
            <a:endParaRPr lang="en-GB" dirty="0"/>
          </a:p>
          <a:p>
            <a:pPr marL="971516" lvl="1" indent="-285750" algn="just"/>
            <a:r>
              <a:rPr lang="en-GB" dirty="0" err="1"/>
              <a:t>VA.Lab</a:t>
            </a:r>
            <a:r>
              <a:rPr lang="en-GB" dirty="0"/>
              <a:t> at Georgia </a:t>
            </a:r>
            <a:r>
              <a:rPr lang="en-GB" dirty="0" smtClean="0"/>
              <a:t>Tech  </a:t>
            </a:r>
            <a:r>
              <a:rPr lang="en-GB" dirty="0">
                <a:hlinkClick r:id="rId2"/>
              </a:rPr>
              <a:t>https://gtvalab.github.io</a:t>
            </a:r>
            <a:r>
              <a:rPr lang="en-GB" dirty="0" smtClean="0">
                <a:hlinkClick r:id="rId2"/>
              </a:rPr>
              <a:t>/</a:t>
            </a:r>
            <a:endParaRPr lang="en-GB" dirty="0" smtClean="0"/>
          </a:p>
          <a:p>
            <a:pPr marL="285750" indent="-285750" algn="just">
              <a:buFont typeface="Arial" panose="020B0604020202020204" pitchFamily="34" charset="0"/>
              <a:buChar char="•"/>
            </a:pPr>
            <a:endParaRPr lang="en-GB" dirty="0" smtClean="0"/>
          </a:p>
          <a:p>
            <a:pPr marL="285750" indent="-285750" algn="just">
              <a:buFont typeface="Arial" panose="020B0604020202020204" pitchFamily="34" charset="0"/>
              <a:buChar char="•"/>
            </a:pPr>
            <a:r>
              <a:rPr lang="en-GB" dirty="0" smtClean="0"/>
              <a:t>Interactive </a:t>
            </a:r>
            <a:r>
              <a:rPr lang="en-GB" dirty="0"/>
              <a:t>Machine Learning</a:t>
            </a:r>
          </a:p>
          <a:p>
            <a:endParaRPr lang="en-GB" dirty="0"/>
          </a:p>
        </p:txBody>
      </p:sp>
    </p:spTree>
    <p:extLst>
      <p:ext uri="{BB962C8B-B14F-4D97-AF65-F5344CB8AC3E}">
        <p14:creationId xmlns:p14="http://schemas.microsoft.com/office/powerpoint/2010/main" val="27318052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Research</a:t>
            </a:r>
          </a:p>
        </p:txBody>
      </p:sp>
      <p:sp>
        <p:nvSpPr>
          <p:cNvPr id="3" name="Slide Number Placeholder 2"/>
          <p:cNvSpPr>
            <a:spLocks noGrp="1"/>
          </p:cNvSpPr>
          <p:nvPr>
            <p:ph type="sldNum" sz="quarter" idx="12"/>
          </p:nvPr>
        </p:nvSpPr>
        <p:spPr/>
        <p:txBody>
          <a:bodyPr/>
          <a:lstStyle/>
          <a:p>
            <a:fld id="{FCEE2C88-6C8F-484D-AF69-578F576B1F44}" type="slidenum">
              <a:rPr lang="en-US" smtClean="0"/>
              <a:pPr/>
              <a:t>38</a:t>
            </a:fld>
            <a:endParaRPr lang="en-US" dirty="0"/>
          </a:p>
        </p:txBody>
      </p:sp>
      <p:sp>
        <p:nvSpPr>
          <p:cNvPr id="4" name="Title 3"/>
          <p:cNvSpPr>
            <a:spLocks noGrp="1"/>
          </p:cNvSpPr>
          <p:nvPr>
            <p:ph type="title"/>
          </p:nvPr>
        </p:nvSpPr>
        <p:spPr/>
        <p:txBody>
          <a:bodyPr>
            <a:normAutofit fontScale="90000"/>
          </a:bodyPr>
          <a:lstStyle/>
          <a:p>
            <a:r>
              <a:rPr lang="en-GB" b="1" dirty="0" smtClean="0"/>
              <a:t>Research topics: </a:t>
            </a:r>
            <a:r>
              <a:rPr lang="en-GB" dirty="0"/>
              <a:t>Integrating Machine Learning into Visual Analytics </a:t>
            </a:r>
          </a:p>
        </p:txBody>
      </p:sp>
      <p:sp>
        <p:nvSpPr>
          <p:cNvPr id="12" name="TextBox 11"/>
          <p:cNvSpPr txBox="1"/>
          <p:nvPr/>
        </p:nvSpPr>
        <p:spPr>
          <a:xfrm>
            <a:off x="10306050" y="6309305"/>
            <a:ext cx="1114425" cy="276999"/>
          </a:xfrm>
          <a:prstGeom prst="rect">
            <a:avLst/>
          </a:prstGeom>
          <a:noFill/>
        </p:spPr>
        <p:txBody>
          <a:bodyPr wrap="square" rtlCol="0">
            <a:spAutoFit/>
          </a:bodyPr>
          <a:lstStyle/>
          <a:p>
            <a:r>
              <a:rPr lang="en-GB" sz="1200" dirty="0" smtClean="0"/>
              <a:t>Source [8]</a:t>
            </a:r>
            <a:endParaRPr lang="en-GB" sz="1200" dirty="0"/>
          </a:p>
        </p:txBody>
      </p:sp>
      <p:pic>
        <p:nvPicPr>
          <p:cNvPr id="9" name="Picture 8"/>
          <p:cNvPicPr>
            <a:picLocks noChangeAspect="1"/>
          </p:cNvPicPr>
          <p:nvPr/>
        </p:nvPicPr>
        <p:blipFill>
          <a:blip r:embed="rId2"/>
          <a:stretch>
            <a:fillRect/>
          </a:stretch>
        </p:blipFill>
        <p:spPr>
          <a:xfrm>
            <a:off x="2187723" y="3083713"/>
            <a:ext cx="7594009" cy="3563112"/>
          </a:xfrm>
          <a:prstGeom prst="rect">
            <a:avLst/>
          </a:prstGeom>
        </p:spPr>
      </p:pic>
      <p:sp>
        <p:nvSpPr>
          <p:cNvPr id="15" name="Rectangle 14"/>
          <p:cNvSpPr/>
          <p:nvPr/>
        </p:nvSpPr>
        <p:spPr>
          <a:xfrm>
            <a:off x="650581" y="1863495"/>
            <a:ext cx="10668294" cy="1200329"/>
          </a:xfrm>
          <a:prstGeom prst="rect">
            <a:avLst/>
          </a:prstGeom>
        </p:spPr>
        <p:txBody>
          <a:bodyPr wrap="square">
            <a:spAutoFit/>
          </a:bodyPr>
          <a:lstStyle/>
          <a:p>
            <a:pPr marL="285750" indent="-285750">
              <a:buFont typeface="Arial" panose="020B0604020202020204" pitchFamily="34" charset="0"/>
              <a:buChar char="•"/>
            </a:pPr>
            <a:r>
              <a:rPr lang="en-GB" dirty="0" smtClean="0"/>
              <a:t>IN-SPIRE: VA </a:t>
            </a:r>
            <a:r>
              <a:rPr lang="en-GB" dirty="0"/>
              <a:t>system for text </a:t>
            </a:r>
            <a:r>
              <a:rPr lang="en-GB" dirty="0" smtClean="0"/>
              <a:t>corpora, combines </a:t>
            </a:r>
            <a:r>
              <a:rPr lang="en-GB" dirty="0"/>
              <a:t>computational metrics with interactive </a:t>
            </a:r>
            <a:r>
              <a:rPr lang="en-GB" dirty="0" smtClean="0"/>
              <a:t>visualizations.</a:t>
            </a:r>
          </a:p>
          <a:p>
            <a:pPr marL="285750" indent="-285750">
              <a:buFont typeface="Arial" panose="020B0604020202020204" pitchFamily="34" charset="0"/>
              <a:buChar char="•"/>
            </a:pPr>
            <a:r>
              <a:rPr lang="en-GB" dirty="0" smtClean="0"/>
              <a:t>Text </a:t>
            </a:r>
            <a:r>
              <a:rPr lang="en-GB" dirty="0"/>
              <a:t>analytics and topic </a:t>
            </a:r>
            <a:r>
              <a:rPr lang="en-GB" dirty="0" smtClean="0"/>
              <a:t>modelling, displays </a:t>
            </a:r>
            <a:r>
              <a:rPr lang="en-GB" dirty="0"/>
              <a:t>documents clustered by </a:t>
            </a:r>
            <a:r>
              <a:rPr lang="en-GB" dirty="0" smtClean="0"/>
              <a:t>similarity and using </a:t>
            </a:r>
            <a:r>
              <a:rPr lang="en-GB" dirty="0"/>
              <a:t>dimension reduction </a:t>
            </a:r>
            <a:r>
              <a:rPr lang="en-GB" dirty="0" smtClean="0"/>
              <a:t>techniques to encodes relative similarities as distance.</a:t>
            </a:r>
            <a:endParaRPr lang="en-GB" dirty="0"/>
          </a:p>
        </p:txBody>
      </p:sp>
    </p:spTree>
    <p:extLst>
      <p:ext uri="{BB962C8B-B14F-4D97-AF65-F5344CB8AC3E}">
        <p14:creationId xmlns:p14="http://schemas.microsoft.com/office/powerpoint/2010/main" val="24813208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Research</a:t>
            </a:r>
          </a:p>
        </p:txBody>
      </p:sp>
      <p:sp>
        <p:nvSpPr>
          <p:cNvPr id="3" name="Slide Number Placeholder 2"/>
          <p:cNvSpPr>
            <a:spLocks noGrp="1"/>
          </p:cNvSpPr>
          <p:nvPr>
            <p:ph type="sldNum" sz="quarter" idx="12"/>
          </p:nvPr>
        </p:nvSpPr>
        <p:spPr/>
        <p:txBody>
          <a:bodyPr/>
          <a:lstStyle/>
          <a:p>
            <a:fld id="{FCEE2C88-6C8F-484D-AF69-578F576B1F44}" type="slidenum">
              <a:rPr lang="en-US" smtClean="0"/>
              <a:pPr/>
              <a:t>39</a:t>
            </a:fld>
            <a:endParaRPr lang="en-US" dirty="0"/>
          </a:p>
        </p:txBody>
      </p:sp>
      <p:sp>
        <p:nvSpPr>
          <p:cNvPr id="4" name="Title 3"/>
          <p:cNvSpPr>
            <a:spLocks noGrp="1"/>
          </p:cNvSpPr>
          <p:nvPr>
            <p:ph type="title"/>
          </p:nvPr>
        </p:nvSpPr>
        <p:spPr/>
        <p:txBody>
          <a:bodyPr>
            <a:normAutofit fontScale="90000"/>
          </a:bodyPr>
          <a:lstStyle/>
          <a:p>
            <a:r>
              <a:rPr lang="en-GB" b="1" dirty="0" smtClean="0"/>
              <a:t>Research topics: </a:t>
            </a:r>
            <a:r>
              <a:rPr lang="en-GB" dirty="0"/>
              <a:t>Interactive Construction of Objective Functions for Classification Tasks </a:t>
            </a:r>
          </a:p>
        </p:txBody>
      </p:sp>
      <p:pic>
        <p:nvPicPr>
          <p:cNvPr id="12" name="Picture 11"/>
          <p:cNvPicPr>
            <a:picLocks noChangeAspect="1"/>
          </p:cNvPicPr>
          <p:nvPr/>
        </p:nvPicPr>
        <p:blipFill>
          <a:blip r:embed="rId2"/>
          <a:stretch>
            <a:fillRect/>
          </a:stretch>
        </p:blipFill>
        <p:spPr>
          <a:xfrm>
            <a:off x="2539409" y="3150586"/>
            <a:ext cx="7260519" cy="3456287"/>
          </a:xfrm>
          <a:prstGeom prst="rect">
            <a:avLst/>
          </a:prstGeom>
        </p:spPr>
      </p:pic>
      <p:sp>
        <p:nvSpPr>
          <p:cNvPr id="7" name="TextBox 6"/>
          <p:cNvSpPr txBox="1"/>
          <p:nvPr/>
        </p:nvSpPr>
        <p:spPr>
          <a:xfrm>
            <a:off x="10357141" y="6468374"/>
            <a:ext cx="1114425" cy="276999"/>
          </a:xfrm>
          <a:prstGeom prst="rect">
            <a:avLst/>
          </a:prstGeom>
          <a:noFill/>
        </p:spPr>
        <p:txBody>
          <a:bodyPr wrap="square" rtlCol="0">
            <a:spAutoFit/>
          </a:bodyPr>
          <a:lstStyle/>
          <a:p>
            <a:r>
              <a:rPr lang="en-GB" sz="1200" dirty="0" smtClean="0"/>
              <a:t>Source [9]</a:t>
            </a:r>
            <a:endParaRPr lang="en-GB" sz="1200" dirty="0"/>
          </a:p>
        </p:txBody>
      </p:sp>
      <p:sp>
        <p:nvSpPr>
          <p:cNvPr id="8" name="Rectangle 7"/>
          <p:cNvSpPr/>
          <p:nvPr/>
        </p:nvSpPr>
        <p:spPr>
          <a:xfrm>
            <a:off x="650581" y="1863495"/>
            <a:ext cx="10668294" cy="1200329"/>
          </a:xfrm>
          <a:prstGeom prst="rect">
            <a:avLst/>
          </a:prstGeom>
        </p:spPr>
        <p:txBody>
          <a:bodyPr wrap="square">
            <a:spAutoFit/>
          </a:bodyPr>
          <a:lstStyle/>
          <a:p>
            <a:pPr marL="285750" indent="-285750">
              <a:buFont typeface="Arial" panose="020B0604020202020204" pitchFamily="34" charset="0"/>
              <a:buChar char="•"/>
            </a:pPr>
            <a:r>
              <a:rPr lang="en-GB" dirty="0" smtClean="0"/>
              <a:t>QUESTO: an </a:t>
            </a:r>
            <a:r>
              <a:rPr lang="en-GB" dirty="0"/>
              <a:t>approach that allows users to generate objective functions for classification problems through an interactive visual </a:t>
            </a:r>
            <a:r>
              <a:rPr lang="en-GB" dirty="0" smtClean="0"/>
              <a:t>interface.</a:t>
            </a:r>
          </a:p>
          <a:p>
            <a:pPr marL="285750" indent="-285750">
              <a:buFont typeface="Arial" panose="020B0604020202020204" pitchFamily="34" charset="0"/>
              <a:buChar char="•"/>
            </a:pPr>
            <a:r>
              <a:rPr lang="en-GB" dirty="0" smtClean="0"/>
              <a:t>The </a:t>
            </a:r>
            <a:r>
              <a:rPr lang="en-GB" dirty="0"/>
              <a:t>approach adopts a </a:t>
            </a:r>
            <a:r>
              <a:rPr lang="en-GB" b="1" dirty="0"/>
              <a:t>semantic interaction </a:t>
            </a:r>
            <a:r>
              <a:rPr lang="en-GB" dirty="0"/>
              <a:t>design in that user interactions over data elements in the visualization are translated into objective function </a:t>
            </a:r>
            <a:r>
              <a:rPr lang="en-GB" dirty="0" smtClean="0"/>
              <a:t>terms.</a:t>
            </a:r>
            <a:endParaRPr lang="en-GB" dirty="0"/>
          </a:p>
        </p:txBody>
      </p:sp>
      <p:sp>
        <p:nvSpPr>
          <p:cNvPr id="5" name="Rectangle 4"/>
          <p:cNvSpPr/>
          <p:nvPr/>
        </p:nvSpPr>
        <p:spPr>
          <a:xfrm>
            <a:off x="2895801" y="6422207"/>
            <a:ext cx="4685898" cy="369332"/>
          </a:xfrm>
          <a:prstGeom prst="rect">
            <a:avLst/>
          </a:prstGeom>
        </p:spPr>
        <p:txBody>
          <a:bodyPr wrap="none">
            <a:spAutoFit/>
          </a:bodyPr>
          <a:lstStyle/>
          <a:p>
            <a:r>
              <a:rPr lang="en-GB" dirty="0">
                <a:hlinkClick r:id="rId3"/>
              </a:rPr>
              <a:t>https://gtvalab.github.io/projects/questo.html</a:t>
            </a:r>
            <a:endParaRPr lang="en-GB" dirty="0"/>
          </a:p>
        </p:txBody>
      </p:sp>
    </p:spTree>
    <p:extLst>
      <p:ext uri="{BB962C8B-B14F-4D97-AF65-F5344CB8AC3E}">
        <p14:creationId xmlns:p14="http://schemas.microsoft.com/office/powerpoint/2010/main" val="40239441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osição do Texto 5"/>
          <p:cNvSpPr>
            <a:spLocks noGrp="1"/>
          </p:cNvSpPr>
          <p:nvPr>
            <p:ph type="body" sz="quarter" idx="14"/>
          </p:nvPr>
        </p:nvSpPr>
        <p:spPr/>
        <p:txBody>
          <a:bodyPr/>
          <a:lstStyle/>
          <a:p>
            <a:r>
              <a:rPr lang="en-GB" dirty="0"/>
              <a:t>Visual </a:t>
            </a:r>
            <a:r>
              <a:rPr lang="en-GB" dirty="0" smtClean="0"/>
              <a:t>Analytics - recall</a:t>
            </a:r>
            <a:endParaRPr lang="pt-PT" dirty="0"/>
          </a:p>
        </p:txBody>
      </p:sp>
      <p:sp>
        <p:nvSpPr>
          <p:cNvPr id="8" name="Title 7"/>
          <p:cNvSpPr>
            <a:spLocks noGrp="1"/>
          </p:cNvSpPr>
          <p:nvPr>
            <p:ph type="title"/>
          </p:nvPr>
        </p:nvSpPr>
        <p:spPr>
          <a:xfrm>
            <a:off x="637881" y="1332089"/>
            <a:ext cx="10995987" cy="906082"/>
          </a:xfrm>
        </p:spPr>
        <p:txBody>
          <a:bodyPr>
            <a:normAutofit fontScale="90000"/>
          </a:bodyPr>
          <a:lstStyle/>
          <a:p>
            <a:pPr marL="342900" indent="-342900">
              <a:buFont typeface="Arial" panose="020B0604020202020204" pitchFamily="34" charset="0"/>
              <a:buChar char="•"/>
            </a:pPr>
            <a:r>
              <a:rPr lang="en-GB" dirty="0"/>
              <a:t>Visual Analytics as the interplay between Visualization, Data Analysis, Interaction, and Humans Capabilities</a:t>
            </a:r>
            <a:r>
              <a:rPr lang="en-GB" dirty="0" smtClean="0"/>
              <a:t>.</a:t>
            </a:r>
            <a:r>
              <a:rPr lang="en-GB" dirty="0"/>
              <a:t/>
            </a:r>
            <a:br>
              <a:rPr lang="en-GB" dirty="0"/>
            </a:br>
            <a:endParaRPr lang="en-GB" dirty="0"/>
          </a:p>
        </p:txBody>
      </p:sp>
      <p:pic>
        <p:nvPicPr>
          <p:cNvPr id="9" name="Picture 8"/>
          <p:cNvPicPr>
            <a:picLocks noChangeAspect="1"/>
          </p:cNvPicPr>
          <p:nvPr/>
        </p:nvPicPr>
        <p:blipFill>
          <a:blip r:embed="rId2"/>
          <a:stretch>
            <a:fillRect/>
          </a:stretch>
        </p:blipFill>
        <p:spPr>
          <a:xfrm>
            <a:off x="3423447" y="2338570"/>
            <a:ext cx="5424854" cy="3278221"/>
          </a:xfrm>
          <a:prstGeom prst="rect">
            <a:avLst/>
          </a:prstGeom>
        </p:spPr>
      </p:pic>
      <p:sp>
        <p:nvSpPr>
          <p:cNvPr id="2" name="TextBox 1"/>
          <p:cNvSpPr txBox="1"/>
          <p:nvPr/>
        </p:nvSpPr>
        <p:spPr>
          <a:xfrm>
            <a:off x="9124950" y="5478292"/>
            <a:ext cx="1114425" cy="276999"/>
          </a:xfrm>
          <a:prstGeom prst="rect">
            <a:avLst/>
          </a:prstGeom>
          <a:noFill/>
        </p:spPr>
        <p:txBody>
          <a:bodyPr wrap="square" rtlCol="0">
            <a:spAutoFit/>
          </a:bodyPr>
          <a:lstStyle/>
          <a:p>
            <a:r>
              <a:rPr lang="en-GB" sz="1200" dirty="0" smtClean="0"/>
              <a:t>Source [1]</a:t>
            </a:r>
            <a:endParaRPr lang="en-GB" sz="1200"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4</a:t>
            </a:fld>
            <a:endParaRPr lang="en-US" dirty="0"/>
          </a:p>
        </p:txBody>
      </p:sp>
    </p:spTree>
    <p:extLst>
      <p:ext uri="{BB962C8B-B14F-4D97-AF65-F5344CB8AC3E}">
        <p14:creationId xmlns:p14="http://schemas.microsoft.com/office/powerpoint/2010/main" val="4741675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Research</a:t>
            </a:r>
          </a:p>
        </p:txBody>
      </p:sp>
      <p:sp>
        <p:nvSpPr>
          <p:cNvPr id="3" name="Slide Number Placeholder 2"/>
          <p:cNvSpPr>
            <a:spLocks noGrp="1"/>
          </p:cNvSpPr>
          <p:nvPr>
            <p:ph type="sldNum" sz="quarter" idx="12"/>
          </p:nvPr>
        </p:nvSpPr>
        <p:spPr/>
        <p:txBody>
          <a:bodyPr/>
          <a:lstStyle/>
          <a:p>
            <a:fld id="{FCEE2C88-6C8F-484D-AF69-578F576B1F44}" type="slidenum">
              <a:rPr lang="en-US" smtClean="0"/>
              <a:pPr/>
              <a:t>40</a:t>
            </a:fld>
            <a:endParaRPr lang="en-US" dirty="0"/>
          </a:p>
        </p:txBody>
      </p:sp>
      <p:sp>
        <p:nvSpPr>
          <p:cNvPr id="4" name="Title 3"/>
          <p:cNvSpPr>
            <a:spLocks noGrp="1"/>
          </p:cNvSpPr>
          <p:nvPr>
            <p:ph type="title"/>
          </p:nvPr>
        </p:nvSpPr>
        <p:spPr/>
        <p:txBody>
          <a:bodyPr>
            <a:normAutofit fontScale="90000"/>
          </a:bodyPr>
          <a:lstStyle/>
          <a:p>
            <a:r>
              <a:rPr lang="en-GB" b="1" dirty="0" smtClean="0"/>
              <a:t>Research topics: </a:t>
            </a:r>
            <a:r>
              <a:rPr lang="en-GB" dirty="0"/>
              <a:t>Visual Analytics for Model Space </a:t>
            </a:r>
            <a:r>
              <a:rPr lang="en-GB" dirty="0" smtClean="0"/>
              <a:t>Navigation</a:t>
            </a:r>
            <a:endParaRPr lang="en-GB" dirty="0"/>
          </a:p>
        </p:txBody>
      </p:sp>
      <p:pic>
        <p:nvPicPr>
          <p:cNvPr id="7" name="Picture 6"/>
          <p:cNvPicPr>
            <a:picLocks noChangeAspect="1"/>
          </p:cNvPicPr>
          <p:nvPr/>
        </p:nvPicPr>
        <p:blipFill>
          <a:blip r:embed="rId2"/>
          <a:stretch>
            <a:fillRect/>
          </a:stretch>
        </p:blipFill>
        <p:spPr>
          <a:xfrm>
            <a:off x="1909021" y="2509826"/>
            <a:ext cx="8304103" cy="3541319"/>
          </a:xfrm>
          <a:prstGeom prst="rect">
            <a:avLst/>
          </a:prstGeom>
        </p:spPr>
      </p:pic>
      <p:sp>
        <p:nvSpPr>
          <p:cNvPr id="10" name="Rectangle 9"/>
          <p:cNvSpPr/>
          <p:nvPr/>
        </p:nvSpPr>
        <p:spPr>
          <a:xfrm>
            <a:off x="3537163" y="6172325"/>
            <a:ext cx="4505144" cy="369332"/>
          </a:xfrm>
          <a:prstGeom prst="rect">
            <a:avLst/>
          </a:prstGeom>
        </p:spPr>
        <p:txBody>
          <a:bodyPr wrap="none">
            <a:spAutoFit/>
          </a:bodyPr>
          <a:lstStyle/>
          <a:p>
            <a:r>
              <a:rPr lang="en-GB" dirty="0">
                <a:hlinkClick r:id="rId3"/>
              </a:rPr>
              <a:t>https://gtvalab.github.io/projects/gaggle.html</a:t>
            </a:r>
            <a:endParaRPr lang="en-GB" dirty="0"/>
          </a:p>
        </p:txBody>
      </p:sp>
      <p:sp>
        <p:nvSpPr>
          <p:cNvPr id="9" name="TextBox 8"/>
          <p:cNvSpPr txBox="1"/>
          <p:nvPr/>
        </p:nvSpPr>
        <p:spPr>
          <a:xfrm>
            <a:off x="10216506" y="6356991"/>
            <a:ext cx="1114425" cy="276999"/>
          </a:xfrm>
          <a:prstGeom prst="rect">
            <a:avLst/>
          </a:prstGeom>
          <a:noFill/>
        </p:spPr>
        <p:txBody>
          <a:bodyPr wrap="square" rtlCol="0">
            <a:spAutoFit/>
          </a:bodyPr>
          <a:lstStyle/>
          <a:p>
            <a:r>
              <a:rPr lang="en-GB" sz="1200" dirty="0" smtClean="0"/>
              <a:t>Source [10]</a:t>
            </a:r>
            <a:endParaRPr lang="en-GB" sz="1200" dirty="0"/>
          </a:p>
        </p:txBody>
      </p:sp>
      <p:sp>
        <p:nvSpPr>
          <p:cNvPr id="11" name="Rectangle 10"/>
          <p:cNvSpPr/>
          <p:nvPr/>
        </p:nvSpPr>
        <p:spPr>
          <a:xfrm>
            <a:off x="650581" y="1863495"/>
            <a:ext cx="10668294" cy="646331"/>
          </a:xfrm>
          <a:prstGeom prst="rect">
            <a:avLst/>
          </a:prstGeom>
        </p:spPr>
        <p:txBody>
          <a:bodyPr wrap="square">
            <a:spAutoFit/>
          </a:bodyPr>
          <a:lstStyle/>
          <a:p>
            <a:pPr marL="285750" indent="-285750">
              <a:buFont typeface="Arial" panose="020B0604020202020204" pitchFamily="34" charset="0"/>
              <a:buChar char="•"/>
            </a:pPr>
            <a:r>
              <a:rPr lang="en-GB" dirty="0"/>
              <a:t>Gaggle, a multi-model visual analytic system that enables users to interactively navigate the model </a:t>
            </a:r>
            <a:r>
              <a:rPr lang="en-GB" dirty="0" smtClean="0"/>
              <a:t>space, translating </a:t>
            </a:r>
            <a:r>
              <a:rPr lang="en-GB" dirty="0"/>
              <a:t>user interactions into </a:t>
            </a:r>
            <a:r>
              <a:rPr lang="en-GB" dirty="0" smtClean="0"/>
              <a:t>inferences, simplifies </a:t>
            </a:r>
            <a:r>
              <a:rPr lang="en-GB" dirty="0"/>
              <a:t>working with multiple </a:t>
            </a:r>
            <a:r>
              <a:rPr lang="en-GB" dirty="0" smtClean="0"/>
              <a:t>models.</a:t>
            </a:r>
            <a:r>
              <a:rPr lang="en-GB" dirty="0"/>
              <a:t> </a:t>
            </a:r>
          </a:p>
        </p:txBody>
      </p:sp>
    </p:spTree>
    <p:extLst>
      <p:ext uri="{BB962C8B-B14F-4D97-AF65-F5344CB8AC3E}">
        <p14:creationId xmlns:p14="http://schemas.microsoft.com/office/powerpoint/2010/main" val="38980817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pt-PT" dirty="0"/>
              <a:t>Interactive Visualization</a:t>
            </a:r>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41</a:t>
            </a:fld>
            <a:endParaRPr lang="en-US" dirty="0"/>
          </a:p>
        </p:txBody>
      </p:sp>
      <p:sp>
        <p:nvSpPr>
          <p:cNvPr id="4" name="Title 3"/>
          <p:cNvSpPr>
            <a:spLocks noGrp="1"/>
          </p:cNvSpPr>
          <p:nvPr>
            <p:ph type="title"/>
          </p:nvPr>
        </p:nvSpPr>
        <p:spPr/>
        <p:txBody>
          <a:bodyPr>
            <a:normAutofit fontScale="90000"/>
          </a:bodyPr>
          <a:lstStyle/>
          <a:p>
            <a:r>
              <a:rPr lang="en-GB" b="1" dirty="0"/>
              <a:t>References</a:t>
            </a:r>
          </a:p>
        </p:txBody>
      </p:sp>
      <p:sp>
        <p:nvSpPr>
          <p:cNvPr id="9" name="Content Placeholder 8"/>
          <p:cNvSpPr>
            <a:spLocks noGrp="1"/>
          </p:cNvSpPr>
          <p:nvPr>
            <p:ph idx="1"/>
          </p:nvPr>
        </p:nvSpPr>
        <p:spPr>
          <a:xfrm>
            <a:off x="650580" y="2156883"/>
            <a:ext cx="2862641" cy="634443"/>
          </a:xfrm>
        </p:spPr>
        <p:txBody>
          <a:bodyPr/>
          <a:lstStyle/>
          <a:p>
            <a:pPr marL="285750" indent="-285750">
              <a:buFont typeface="Arial" panose="020B0604020202020204" pitchFamily="34" charset="0"/>
              <a:buChar char="•"/>
            </a:pPr>
            <a:r>
              <a:rPr lang="en-GB" dirty="0" smtClean="0"/>
              <a:t>Books</a:t>
            </a:r>
            <a:endParaRPr lang="en-GB" dirty="0"/>
          </a:p>
        </p:txBody>
      </p:sp>
      <p:pic>
        <p:nvPicPr>
          <p:cNvPr id="14" name="Picture 13"/>
          <p:cNvPicPr>
            <a:picLocks noChangeAspect="1"/>
          </p:cNvPicPr>
          <p:nvPr/>
        </p:nvPicPr>
        <p:blipFill>
          <a:blip r:embed="rId2"/>
          <a:stretch>
            <a:fillRect/>
          </a:stretch>
        </p:blipFill>
        <p:spPr>
          <a:xfrm>
            <a:off x="6923210" y="2878136"/>
            <a:ext cx="1978161" cy="2361616"/>
          </a:xfrm>
          <a:prstGeom prst="rect">
            <a:avLst/>
          </a:prstGeom>
        </p:spPr>
      </p:pic>
      <p:pic>
        <p:nvPicPr>
          <p:cNvPr id="15" name="Picture 14"/>
          <p:cNvPicPr>
            <a:picLocks noChangeAspect="1"/>
          </p:cNvPicPr>
          <p:nvPr/>
        </p:nvPicPr>
        <p:blipFill>
          <a:blip r:embed="rId3"/>
          <a:stretch>
            <a:fillRect/>
          </a:stretch>
        </p:blipFill>
        <p:spPr>
          <a:xfrm>
            <a:off x="3014786" y="2878136"/>
            <a:ext cx="1873737" cy="2361616"/>
          </a:xfrm>
          <a:prstGeom prst="rect">
            <a:avLst/>
          </a:prstGeom>
        </p:spPr>
      </p:pic>
    </p:spTree>
    <p:extLst>
      <p:ext uri="{BB962C8B-B14F-4D97-AF65-F5344CB8AC3E}">
        <p14:creationId xmlns:p14="http://schemas.microsoft.com/office/powerpoint/2010/main" val="3247319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pt-PT" dirty="0"/>
              <a:t>Interactive Visualization</a:t>
            </a:r>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42</a:t>
            </a:fld>
            <a:endParaRPr lang="en-US" dirty="0"/>
          </a:p>
        </p:txBody>
      </p:sp>
      <p:sp>
        <p:nvSpPr>
          <p:cNvPr id="4" name="Title 3"/>
          <p:cNvSpPr>
            <a:spLocks noGrp="1"/>
          </p:cNvSpPr>
          <p:nvPr>
            <p:ph type="title"/>
          </p:nvPr>
        </p:nvSpPr>
        <p:spPr/>
        <p:txBody>
          <a:bodyPr>
            <a:normAutofit fontScale="90000"/>
          </a:bodyPr>
          <a:lstStyle/>
          <a:p>
            <a:r>
              <a:rPr lang="en-GB" b="1" dirty="0"/>
              <a:t>References</a:t>
            </a:r>
          </a:p>
        </p:txBody>
      </p:sp>
      <p:sp>
        <p:nvSpPr>
          <p:cNvPr id="9" name="Content Placeholder 8"/>
          <p:cNvSpPr>
            <a:spLocks noGrp="1"/>
          </p:cNvSpPr>
          <p:nvPr>
            <p:ph idx="1"/>
          </p:nvPr>
        </p:nvSpPr>
        <p:spPr>
          <a:xfrm>
            <a:off x="650581" y="2052912"/>
            <a:ext cx="10820986" cy="4300263"/>
          </a:xfrm>
        </p:spPr>
        <p:txBody>
          <a:bodyPr>
            <a:normAutofit fontScale="85000" lnSpcReduction="20000"/>
          </a:bodyPr>
          <a:lstStyle/>
          <a:p>
            <a:pPr marL="285750" indent="-285750">
              <a:buFont typeface="Arial" panose="020B0604020202020204" pitchFamily="34" charset="0"/>
              <a:buChar char="•"/>
            </a:pPr>
            <a:r>
              <a:rPr lang="en-GB" dirty="0"/>
              <a:t>Papers</a:t>
            </a:r>
          </a:p>
          <a:p>
            <a:pPr marL="704850" lvl="1" indent="-342900">
              <a:buFont typeface="+mj-lt"/>
              <a:buAutoNum type="arabicPeriod"/>
            </a:pPr>
            <a:r>
              <a:rPr lang="en-GB" dirty="0"/>
              <a:t>D. A. </a:t>
            </a:r>
            <a:r>
              <a:rPr lang="en-GB" dirty="0" err="1"/>
              <a:t>Keim</a:t>
            </a:r>
            <a:r>
              <a:rPr lang="en-GB" dirty="0"/>
              <a:t>, F. </a:t>
            </a:r>
            <a:r>
              <a:rPr lang="en-GB" dirty="0" err="1"/>
              <a:t>Mansmann</a:t>
            </a:r>
            <a:r>
              <a:rPr lang="en-GB" dirty="0"/>
              <a:t>, A. </a:t>
            </a:r>
            <a:r>
              <a:rPr lang="en-GB" dirty="0" err="1"/>
              <a:t>Stoffel</a:t>
            </a:r>
            <a:r>
              <a:rPr lang="en-GB" dirty="0"/>
              <a:t>, and H. Ziegler, “</a:t>
            </a:r>
            <a:r>
              <a:rPr lang="en-GB" b="1" dirty="0"/>
              <a:t>Visual Analytics</a:t>
            </a:r>
            <a:r>
              <a:rPr lang="en-GB" dirty="0"/>
              <a:t>,” in </a:t>
            </a:r>
            <a:r>
              <a:rPr lang="en-GB" i="1" dirty="0" err="1"/>
              <a:t>Encyclopedia</a:t>
            </a:r>
            <a:r>
              <a:rPr lang="en-GB" i="1" dirty="0"/>
              <a:t> of Database Systems</a:t>
            </a:r>
            <a:r>
              <a:rPr lang="en-GB" dirty="0"/>
              <a:t>, L. LIU and M. T. ÖZSU, Eds. Boston, MA: Springer US, 2009, pp. 3341–3346</a:t>
            </a:r>
            <a:r>
              <a:rPr lang="en-GB" dirty="0" smtClean="0"/>
              <a:t>.</a:t>
            </a:r>
          </a:p>
          <a:p>
            <a:pPr marL="704850" lvl="1" indent="-342900">
              <a:buFont typeface="+mj-lt"/>
              <a:buAutoNum type="arabicPeriod"/>
            </a:pPr>
            <a:r>
              <a:rPr lang="en-GB" dirty="0"/>
              <a:t>C. </a:t>
            </a:r>
            <a:r>
              <a:rPr lang="en-GB" dirty="0" err="1"/>
              <a:t>Mehrotra</a:t>
            </a:r>
            <a:r>
              <a:rPr lang="en-GB" dirty="0"/>
              <a:t>, N. </a:t>
            </a:r>
            <a:r>
              <a:rPr lang="en-GB" dirty="0" err="1"/>
              <a:t>Chitransh</a:t>
            </a:r>
            <a:r>
              <a:rPr lang="en-GB" dirty="0"/>
              <a:t>, and A. Singh, “</a:t>
            </a:r>
            <a:r>
              <a:rPr lang="en-GB" b="1" dirty="0"/>
              <a:t>Visual Analytics: Scope and Challenges</a:t>
            </a:r>
            <a:r>
              <a:rPr lang="en-GB" dirty="0"/>
              <a:t>,” </a:t>
            </a:r>
            <a:r>
              <a:rPr lang="en-GB" i="1" dirty="0"/>
              <a:t>Lect. notes </a:t>
            </a:r>
            <a:r>
              <a:rPr lang="en-GB" i="1" dirty="0" err="1"/>
              <a:t>Comput</a:t>
            </a:r>
            <a:r>
              <a:rPr lang="en-GB" i="1" dirty="0"/>
              <a:t>. Sci.</a:t>
            </a:r>
            <a:r>
              <a:rPr lang="en-GB" dirty="0"/>
              <a:t>, no. 4404, pp. 76–90, 2008.</a:t>
            </a:r>
          </a:p>
          <a:p>
            <a:pPr marL="704850" lvl="1" indent="-342900">
              <a:buFont typeface="+mj-lt"/>
              <a:buAutoNum type="arabicPeriod"/>
            </a:pPr>
            <a:r>
              <a:rPr lang="en-GB" dirty="0"/>
              <a:t>E. </a:t>
            </a:r>
            <a:r>
              <a:rPr lang="en-GB" dirty="0" err="1"/>
              <a:t>Aharon</a:t>
            </a:r>
            <a:r>
              <a:rPr lang="en-GB" dirty="0"/>
              <a:t>-Shalom and A. Heller, </a:t>
            </a:r>
            <a:r>
              <a:rPr lang="en-GB" b="1" i="1" dirty="0"/>
              <a:t>Mastering the information age : Solving problems with Visual Analytics</a:t>
            </a:r>
            <a:r>
              <a:rPr lang="en-GB" i="1" dirty="0"/>
              <a:t>- </a:t>
            </a:r>
            <a:r>
              <a:rPr lang="en-GB" i="1" dirty="0" err="1"/>
              <a:t>VisMaster</a:t>
            </a:r>
            <a:r>
              <a:rPr lang="en-GB" i="1" dirty="0"/>
              <a:t> Book</a:t>
            </a:r>
            <a:r>
              <a:rPr lang="en-GB" dirty="0"/>
              <a:t>, vol. 129. 2010.</a:t>
            </a:r>
          </a:p>
          <a:p>
            <a:pPr marL="704850" lvl="1" indent="-342900">
              <a:buFont typeface="+mj-lt"/>
              <a:buAutoNum type="arabicPeriod"/>
            </a:pPr>
            <a:r>
              <a:rPr lang="en-GB" dirty="0"/>
              <a:t>W. Cui, “</a:t>
            </a:r>
            <a:r>
              <a:rPr lang="en-GB" b="1" dirty="0"/>
              <a:t>Visual Analytics: A Comprehensive Overview</a:t>
            </a:r>
            <a:r>
              <a:rPr lang="en-GB" dirty="0"/>
              <a:t>,” </a:t>
            </a:r>
            <a:r>
              <a:rPr lang="en-GB" i="1" dirty="0"/>
              <a:t>IEEE Access</a:t>
            </a:r>
            <a:r>
              <a:rPr lang="en-GB" dirty="0"/>
              <a:t>, vol. 7, no. June, pp. 81555–81573, 2019</a:t>
            </a:r>
            <a:r>
              <a:rPr lang="en-GB" dirty="0" smtClean="0"/>
              <a:t>.</a:t>
            </a:r>
          </a:p>
          <a:p>
            <a:pPr marL="704850" lvl="1" indent="-342900">
              <a:buFont typeface="+mj-lt"/>
              <a:buAutoNum type="arabicPeriod"/>
            </a:pPr>
            <a:r>
              <a:rPr lang="en-GB" dirty="0"/>
              <a:t>J. Kremer, K. </a:t>
            </a:r>
            <a:r>
              <a:rPr lang="en-GB" dirty="0" err="1"/>
              <a:t>Stensbo-Smidt</a:t>
            </a:r>
            <a:r>
              <a:rPr lang="en-GB" dirty="0"/>
              <a:t>, F. </a:t>
            </a:r>
            <a:r>
              <a:rPr lang="en-GB" dirty="0" err="1"/>
              <a:t>Gieseke</a:t>
            </a:r>
            <a:r>
              <a:rPr lang="en-GB" dirty="0"/>
              <a:t>, K. S. Pedersen, and C. </a:t>
            </a:r>
            <a:r>
              <a:rPr lang="en-GB" dirty="0" err="1"/>
              <a:t>Igel</a:t>
            </a:r>
            <a:r>
              <a:rPr lang="en-GB" dirty="0"/>
              <a:t>, “</a:t>
            </a:r>
            <a:r>
              <a:rPr lang="en-GB" b="1" dirty="0"/>
              <a:t>Big Universe, Big Data: Machine Learning and Image Analysis for Astronomy</a:t>
            </a:r>
            <a:r>
              <a:rPr lang="en-GB" dirty="0"/>
              <a:t>,” </a:t>
            </a:r>
            <a:r>
              <a:rPr lang="en-GB" i="1" dirty="0"/>
              <a:t>IEEE </a:t>
            </a:r>
            <a:r>
              <a:rPr lang="en-GB" i="1" dirty="0" err="1"/>
              <a:t>Intell</a:t>
            </a:r>
            <a:r>
              <a:rPr lang="en-GB" i="1" dirty="0"/>
              <a:t>. Syst.</a:t>
            </a:r>
            <a:r>
              <a:rPr lang="en-GB" dirty="0"/>
              <a:t>, vol. 32, no. 2, pp. 16–22, 2017</a:t>
            </a:r>
            <a:r>
              <a:rPr lang="en-GB" dirty="0" smtClean="0"/>
              <a:t>.</a:t>
            </a:r>
          </a:p>
          <a:p>
            <a:pPr marL="704850" lvl="1" indent="-342900">
              <a:buFont typeface="+mj-lt"/>
              <a:buAutoNum type="arabicPeriod"/>
            </a:pPr>
            <a:r>
              <a:rPr lang="en-GB" dirty="0"/>
              <a:t>M. </a:t>
            </a:r>
            <a:r>
              <a:rPr lang="en-GB" dirty="0" err="1"/>
              <a:t>Khayat</a:t>
            </a:r>
            <a:r>
              <a:rPr lang="en-GB" dirty="0"/>
              <a:t>, M. </a:t>
            </a:r>
            <a:r>
              <a:rPr lang="en-GB" dirty="0" err="1"/>
              <a:t>Karimzadeh</a:t>
            </a:r>
            <a:r>
              <a:rPr lang="en-GB" dirty="0"/>
              <a:t>, J. Zhao, and D. S. Ebert, “</a:t>
            </a:r>
            <a:r>
              <a:rPr lang="en-GB" b="1" dirty="0"/>
              <a:t>VASSL: A Visual Analytics Toolkit for Social </a:t>
            </a:r>
            <a:r>
              <a:rPr lang="en-GB" b="1" dirty="0" err="1"/>
              <a:t>Spambot</a:t>
            </a:r>
            <a:r>
              <a:rPr lang="en-GB" b="1" dirty="0"/>
              <a:t> </a:t>
            </a:r>
            <a:r>
              <a:rPr lang="en-GB" b="1" dirty="0" err="1"/>
              <a:t>Labeling</a:t>
            </a:r>
            <a:r>
              <a:rPr lang="en-GB" dirty="0"/>
              <a:t>,” </a:t>
            </a:r>
            <a:r>
              <a:rPr lang="en-GB" i="1" dirty="0"/>
              <a:t>IEEE Trans. Vis. </a:t>
            </a:r>
            <a:r>
              <a:rPr lang="en-GB" i="1" dirty="0" err="1"/>
              <a:t>Comput</a:t>
            </a:r>
            <a:r>
              <a:rPr lang="en-GB" i="1" dirty="0"/>
              <a:t>. Graph.</a:t>
            </a:r>
            <a:r>
              <a:rPr lang="en-GB" dirty="0"/>
              <a:t>, vol. 26, no. 1, pp. 874–883, 2020.</a:t>
            </a:r>
          </a:p>
          <a:p>
            <a:pPr marL="704850" lvl="1" indent="-342900">
              <a:buFont typeface="+mj-lt"/>
              <a:buAutoNum type="arabicPeriod"/>
            </a:pPr>
            <a:r>
              <a:rPr lang="en-GB" dirty="0"/>
              <a:t>H. </a:t>
            </a:r>
            <a:r>
              <a:rPr lang="en-GB" dirty="0" err="1"/>
              <a:t>Guo</a:t>
            </a:r>
            <a:r>
              <a:rPr lang="en-GB" dirty="0"/>
              <a:t>, Z. Wang, B. Yu, H. Zhao, and X. Yuan, “</a:t>
            </a:r>
            <a:r>
              <a:rPr lang="en-GB" b="1" dirty="0" err="1"/>
              <a:t>TripVista</a:t>
            </a:r>
            <a:r>
              <a:rPr lang="en-GB" b="1" dirty="0"/>
              <a:t>: Triple Perspective Visual Trajectory Analytics and its application on microscopic traffic data at a road intersection</a:t>
            </a:r>
            <a:r>
              <a:rPr lang="en-GB" dirty="0"/>
              <a:t>,” </a:t>
            </a:r>
            <a:r>
              <a:rPr lang="en-GB" i="1" dirty="0"/>
              <a:t>IEEE Pacific Vis. </a:t>
            </a:r>
            <a:r>
              <a:rPr lang="en-GB" i="1" dirty="0" err="1"/>
              <a:t>Symp</a:t>
            </a:r>
            <a:r>
              <a:rPr lang="en-GB" i="1" dirty="0"/>
              <a:t>. 2011, </a:t>
            </a:r>
            <a:r>
              <a:rPr lang="en-GB" i="1" dirty="0" err="1"/>
              <a:t>PacificVis</a:t>
            </a:r>
            <a:r>
              <a:rPr lang="en-GB" i="1" dirty="0"/>
              <a:t> 2011 - Proc.</a:t>
            </a:r>
            <a:r>
              <a:rPr lang="en-GB" dirty="0"/>
              <a:t>, no. May 2014, pp. 163–170, 2011</a:t>
            </a:r>
            <a:r>
              <a:rPr lang="en-GB" dirty="0" smtClean="0"/>
              <a:t>.</a:t>
            </a:r>
          </a:p>
          <a:p>
            <a:pPr marL="704850" lvl="1" indent="-342900">
              <a:buFont typeface="+mj-lt"/>
              <a:buAutoNum type="arabicPeriod"/>
            </a:pPr>
            <a:r>
              <a:rPr lang="en-GB" dirty="0"/>
              <a:t>A. </a:t>
            </a:r>
            <a:r>
              <a:rPr lang="en-GB" dirty="0" err="1"/>
              <a:t>Endert</a:t>
            </a:r>
            <a:r>
              <a:rPr lang="en-GB" dirty="0"/>
              <a:t> </a:t>
            </a:r>
            <a:r>
              <a:rPr lang="en-GB" i="1" dirty="0"/>
              <a:t>et al.</a:t>
            </a:r>
            <a:r>
              <a:rPr lang="en-GB" dirty="0"/>
              <a:t>, “</a:t>
            </a:r>
            <a:r>
              <a:rPr lang="en-GB" b="1" dirty="0"/>
              <a:t>The State of the Art in Integrating Machine Learning into Visual Analytics</a:t>
            </a:r>
            <a:r>
              <a:rPr lang="en-GB" dirty="0"/>
              <a:t>,” </a:t>
            </a:r>
            <a:r>
              <a:rPr lang="en-GB" i="1" dirty="0" err="1"/>
              <a:t>Comput</a:t>
            </a:r>
            <a:r>
              <a:rPr lang="en-GB" i="1" dirty="0"/>
              <a:t>. Graph. Forum</a:t>
            </a:r>
            <a:r>
              <a:rPr lang="en-GB" dirty="0"/>
              <a:t>, vol. 36, no. 8, pp. 458–486, 2017</a:t>
            </a:r>
            <a:r>
              <a:rPr lang="en-GB" dirty="0" smtClean="0"/>
              <a:t>.</a:t>
            </a:r>
          </a:p>
          <a:p>
            <a:pPr marL="704850" lvl="1" indent="-342900">
              <a:buFont typeface="+mj-lt"/>
              <a:buAutoNum type="arabicPeriod"/>
            </a:pPr>
            <a:r>
              <a:rPr lang="en-GB" dirty="0"/>
              <a:t>S. Das, S. Xu, M. </a:t>
            </a:r>
            <a:r>
              <a:rPr lang="en-GB" dirty="0" err="1"/>
              <a:t>Gleicher</a:t>
            </a:r>
            <a:r>
              <a:rPr lang="en-GB" dirty="0"/>
              <a:t>, R. Chang, and A. </a:t>
            </a:r>
            <a:r>
              <a:rPr lang="en-GB" dirty="0" err="1"/>
              <a:t>Endert</a:t>
            </a:r>
            <a:r>
              <a:rPr lang="en-GB" dirty="0"/>
              <a:t>, “</a:t>
            </a:r>
            <a:r>
              <a:rPr lang="en-GB" b="1" dirty="0"/>
              <a:t>QUESTO: Interactive Construction of Objective Functions for Classification Tasks</a:t>
            </a:r>
            <a:r>
              <a:rPr lang="en-GB" dirty="0"/>
              <a:t>,” </a:t>
            </a:r>
            <a:r>
              <a:rPr lang="en-GB" i="1" dirty="0" err="1"/>
              <a:t>Eurographics</a:t>
            </a:r>
            <a:r>
              <a:rPr lang="en-GB" i="1" dirty="0"/>
              <a:t> Conf. Vis. 2020 M. </a:t>
            </a:r>
            <a:r>
              <a:rPr lang="en-GB" i="1" dirty="0" err="1"/>
              <a:t>Gleicher</a:t>
            </a:r>
            <a:r>
              <a:rPr lang="en-GB" i="1" dirty="0"/>
              <a:t>, T. </a:t>
            </a:r>
            <a:r>
              <a:rPr lang="en-GB" i="1" dirty="0" err="1"/>
              <a:t>Landesberger</a:t>
            </a:r>
            <a:r>
              <a:rPr lang="en-GB" i="1" dirty="0"/>
              <a:t> von </a:t>
            </a:r>
            <a:r>
              <a:rPr lang="en-GB" i="1" dirty="0" err="1"/>
              <a:t>Antburg</a:t>
            </a:r>
            <a:r>
              <a:rPr lang="en-GB" i="1" dirty="0"/>
              <a:t>, I. Viola</a:t>
            </a:r>
            <a:r>
              <a:rPr lang="en-GB" dirty="0"/>
              <a:t>, vol. 39, no. 3, </a:t>
            </a:r>
            <a:r>
              <a:rPr lang="en-GB" dirty="0" smtClean="0"/>
              <a:t>2020</a:t>
            </a:r>
          </a:p>
          <a:p>
            <a:pPr marL="704850" lvl="1" indent="-342900">
              <a:buFont typeface="+mj-lt"/>
              <a:buAutoNum type="arabicPeriod"/>
            </a:pPr>
            <a:r>
              <a:rPr lang="en-GB" dirty="0"/>
              <a:t>S. Das, D. Cashman, and A. </a:t>
            </a:r>
            <a:r>
              <a:rPr lang="en-GB" dirty="0" err="1"/>
              <a:t>Endert</a:t>
            </a:r>
            <a:r>
              <a:rPr lang="en-GB" dirty="0"/>
              <a:t>, “</a:t>
            </a:r>
            <a:r>
              <a:rPr lang="en-GB" b="1" dirty="0"/>
              <a:t>Gaggle : Visual Analytics for Model Space Navigation</a:t>
            </a:r>
            <a:r>
              <a:rPr lang="en-GB" dirty="0"/>
              <a:t>,” in </a:t>
            </a:r>
            <a:r>
              <a:rPr lang="en-GB" i="1" dirty="0"/>
              <a:t>Graphics Interface Conference 2020</a:t>
            </a:r>
            <a:r>
              <a:rPr lang="en-GB" dirty="0"/>
              <a:t>, 2020</a:t>
            </a:r>
            <a:r>
              <a:rPr lang="en-GB" dirty="0" smtClean="0"/>
              <a:t>.</a:t>
            </a:r>
          </a:p>
          <a:p>
            <a:pPr marL="542925" lvl="1" indent="-180975"/>
            <a:endParaRPr lang="en-GB" dirty="0"/>
          </a:p>
          <a:p>
            <a:endParaRPr lang="en-GB" dirty="0"/>
          </a:p>
        </p:txBody>
      </p:sp>
    </p:spTree>
    <p:extLst>
      <p:ext uri="{BB962C8B-B14F-4D97-AF65-F5344CB8AC3E}">
        <p14:creationId xmlns:p14="http://schemas.microsoft.com/office/powerpoint/2010/main" val="3936242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pt-PT" dirty="0"/>
              <a:t>Interactive Visualization</a:t>
            </a:r>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43</a:t>
            </a:fld>
            <a:endParaRPr lang="en-US" dirty="0"/>
          </a:p>
        </p:txBody>
      </p:sp>
      <p:sp>
        <p:nvSpPr>
          <p:cNvPr id="4" name="Title 3"/>
          <p:cNvSpPr>
            <a:spLocks noGrp="1"/>
          </p:cNvSpPr>
          <p:nvPr>
            <p:ph type="title"/>
          </p:nvPr>
        </p:nvSpPr>
        <p:spPr/>
        <p:txBody>
          <a:bodyPr>
            <a:normAutofit fontScale="90000"/>
          </a:bodyPr>
          <a:lstStyle/>
          <a:p>
            <a:r>
              <a:rPr lang="en-GB" b="1" dirty="0"/>
              <a:t>References</a:t>
            </a:r>
          </a:p>
        </p:txBody>
      </p:sp>
      <p:sp>
        <p:nvSpPr>
          <p:cNvPr id="9" name="Content Placeholder 8"/>
          <p:cNvSpPr>
            <a:spLocks noGrp="1"/>
          </p:cNvSpPr>
          <p:nvPr>
            <p:ph idx="1"/>
          </p:nvPr>
        </p:nvSpPr>
        <p:spPr>
          <a:xfrm>
            <a:off x="650581" y="2052912"/>
            <a:ext cx="10820986" cy="4399371"/>
          </a:xfrm>
        </p:spPr>
        <p:txBody>
          <a:bodyPr>
            <a:normAutofit/>
          </a:bodyPr>
          <a:lstStyle/>
          <a:p>
            <a:pPr marL="285750" indent="-285750">
              <a:buFont typeface="Arial" panose="020B0604020202020204" pitchFamily="34" charset="0"/>
              <a:buChar char="•"/>
            </a:pPr>
            <a:r>
              <a:rPr lang="en-GB" dirty="0" smtClean="0"/>
              <a:t>Websites</a:t>
            </a:r>
          </a:p>
          <a:p>
            <a:pPr lvl="1"/>
            <a:r>
              <a:rPr lang="en-GB" dirty="0">
                <a:hlinkClick r:id="rId2"/>
              </a:rPr>
              <a:t>https://www.visualisingdata.com/resources/</a:t>
            </a:r>
            <a:endParaRPr lang="en-GB" dirty="0"/>
          </a:p>
          <a:p>
            <a:pPr lvl="1"/>
            <a:r>
              <a:rPr lang="en-GB" dirty="0">
                <a:hlinkClick r:id="rId3"/>
              </a:rPr>
              <a:t>https://www.cs.usfca.edu/~apjoshi/msds622/assignments/assignment5.html</a:t>
            </a:r>
            <a:endParaRPr lang="en-GB" dirty="0"/>
          </a:p>
          <a:p>
            <a:pPr lvl="1"/>
            <a:r>
              <a:rPr lang="en-GB" dirty="0">
                <a:hlinkClick r:id="rId4"/>
              </a:rPr>
              <a:t>https://plotly.com/python/</a:t>
            </a:r>
            <a:endParaRPr lang="en-GB" dirty="0">
              <a:hlinkClick r:id="rId5"/>
            </a:endParaRPr>
          </a:p>
          <a:p>
            <a:pPr lvl="1"/>
            <a:r>
              <a:rPr lang="en-GB" dirty="0">
                <a:hlinkClick r:id="rId5"/>
              </a:rPr>
              <a:t>https://dash.plotly.com/</a:t>
            </a:r>
            <a:endParaRPr lang="en-GB" dirty="0"/>
          </a:p>
          <a:p>
            <a:pPr lvl="1"/>
            <a:r>
              <a:rPr lang="en-GB" dirty="0">
                <a:hlinkClick r:id="rId6"/>
              </a:rPr>
              <a:t>https://opensource.com/article/19/4/log-analysis-tools</a:t>
            </a:r>
            <a:endParaRPr lang="en-GB" dirty="0"/>
          </a:p>
          <a:p>
            <a:pPr lvl="1"/>
            <a:r>
              <a:rPr lang="en-GB" dirty="0">
                <a:hlinkClick r:id="rId7"/>
              </a:rPr>
              <a:t>https://stackify.com/best-log-management-tools/</a:t>
            </a:r>
            <a:endParaRPr lang="en-GB" dirty="0"/>
          </a:p>
          <a:p>
            <a:pPr lvl="1"/>
            <a:r>
              <a:rPr lang="en-GB" dirty="0">
                <a:hlinkClick r:id="rId8"/>
              </a:rPr>
              <a:t>https://medium.com/tensult/tools-for-log-analysis-461eb07c2d6b</a:t>
            </a:r>
            <a:endParaRPr lang="en-GB" dirty="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smtClean="0"/>
          </a:p>
          <a:p>
            <a:endParaRPr lang="en-GB" dirty="0"/>
          </a:p>
        </p:txBody>
      </p:sp>
    </p:spTree>
    <p:extLst>
      <p:ext uri="{BB962C8B-B14F-4D97-AF65-F5344CB8AC3E}">
        <p14:creationId xmlns:p14="http://schemas.microsoft.com/office/powerpoint/2010/main" val="20050200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pt-PT" dirty="0"/>
              <a:t>Interactive Visualization</a:t>
            </a:r>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44</a:t>
            </a:fld>
            <a:endParaRPr lang="en-US" dirty="0"/>
          </a:p>
        </p:txBody>
      </p:sp>
      <p:sp>
        <p:nvSpPr>
          <p:cNvPr id="4" name="Title 3"/>
          <p:cNvSpPr>
            <a:spLocks noGrp="1"/>
          </p:cNvSpPr>
          <p:nvPr>
            <p:ph type="title"/>
          </p:nvPr>
        </p:nvSpPr>
        <p:spPr/>
        <p:txBody>
          <a:bodyPr>
            <a:normAutofit fontScale="90000"/>
          </a:bodyPr>
          <a:lstStyle/>
          <a:p>
            <a:r>
              <a:rPr lang="en-GB" b="1" dirty="0"/>
              <a:t>References</a:t>
            </a:r>
          </a:p>
        </p:txBody>
      </p:sp>
      <p:sp>
        <p:nvSpPr>
          <p:cNvPr id="9" name="Content Placeholder 8"/>
          <p:cNvSpPr>
            <a:spLocks noGrp="1"/>
          </p:cNvSpPr>
          <p:nvPr>
            <p:ph idx="1"/>
          </p:nvPr>
        </p:nvSpPr>
        <p:spPr>
          <a:xfrm>
            <a:off x="650581" y="2052912"/>
            <a:ext cx="10820986" cy="4399371"/>
          </a:xfrm>
        </p:spPr>
        <p:txBody>
          <a:bodyPr>
            <a:normAutofit/>
          </a:bodyPr>
          <a:lstStyle/>
          <a:p>
            <a:pPr marL="285750" indent="-285750">
              <a:buFont typeface="Arial" panose="020B0604020202020204" pitchFamily="34" charset="0"/>
              <a:buChar char="•"/>
            </a:pPr>
            <a:r>
              <a:rPr lang="en-GB" dirty="0"/>
              <a:t>Online </a:t>
            </a:r>
            <a:r>
              <a:rPr lang="en-GB" dirty="0" smtClean="0"/>
              <a:t>Courses</a:t>
            </a:r>
          </a:p>
          <a:p>
            <a:pPr marL="971516" lvl="1" indent="-285750"/>
            <a:r>
              <a:rPr lang="en-GB" b="1" dirty="0"/>
              <a:t>Interactive Python Dashboards with Plotly and Dash </a:t>
            </a:r>
            <a:r>
              <a:rPr lang="en-GB" dirty="0"/>
              <a:t>(</a:t>
            </a:r>
            <a:r>
              <a:rPr lang="en-GB" dirty="0" err="1"/>
              <a:t>Udemy</a:t>
            </a:r>
            <a:r>
              <a:rPr lang="en-GB" dirty="0"/>
              <a:t>)</a:t>
            </a:r>
          </a:p>
          <a:p>
            <a:pPr marL="971516" lvl="1" indent="-285750"/>
            <a:r>
              <a:rPr lang="en-GB" b="1" dirty="0"/>
              <a:t>Interactive Data Visualization with </a:t>
            </a:r>
            <a:r>
              <a:rPr lang="en-GB" b="1" dirty="0" err="1"/>
              <a:t>Bokeh</a:t>
            </a:r>
            <a:r>
              <a:rPr lang="en-GB" b="1" dirty="0"/>
              <a:t> </a:t>
            </a:r>
            <a:r>
              <a:rPr lang="en-GB" dirty="0"/>
              <a:t>(</a:t>
            </a:r>
            <a:r>
              <a:rPr lang="en-GB" dirty="0" err="1"/>
              <a:t>DataCamp</a:t>
            </a:r>
            <a:r>
              <a:rPr lang="en-GB" dirty="0" smtClean="0"/>
              <a:t>)</a:t>
            </a:r>
          </a:p>
          <a:p>
            <a:pPr marL="285750" indent="-285750">
              <a:buFont typeface="Arial" panose="020B0604020202020204" pitchFamily="34" charset="0"/>
              <a:buChar char="•"/>
            </a:pPr>
            <a:endParaRPr lang="en-GB" dirty="0" smtClean="0"/>
          </a:p>
          <a:p>
            <a:endParaRPr lang="en-GB" dirty="0"/>
          </a:p>
        </p:txBody>
      </p:sp>
    </p:spTree>
    <p:extLst>
      <p:ext uri="{BB962C8B-B14F-4D97-AF65-F5344CB8AC3E}">
        <p14:creationId xmlns:p14="http://schemas.microsoft.com/office/powerpoint/2010/main" val="2244427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24"/>
          <p:cNvGrpSpPr/>
          <p:nvPr/>
        </p:nvGrpSpPr>
        <p:grpSpPr>
          <a:xfrm>
            <a:off x="152401" y="2457450"/>
            <a:ext cx="304800" cy="304800"/>
            <a:chOff x="6248400" y="2343150"/>
            <a:chExt cx="304800" cy="304800"/>
          </a:xfrm>
        </p:grpSpPr>
        <p:sp>
          <p:nvSpPr>
            <p:cNvPr id="21" name="Rounded Rectangle 5"/>
            <p:cNvSpPr/>
            <p:nvPr/>
          </p:nvSpPr>
          <p:spPr>
            <a:xfrm>
              <a:off x="6248400" y="2343150"/>
              <a:ext cx="304800" cy="3048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9"/>
            <p:cNvGrpSpPr/>
            <p:nvPr/>
          </p:nvGrpSpPr>
          <p:grpSpPr>
            <a:xfrm>
              <a:off x="6323504" y="2398190"/>
              <a:ext cx="139436" cy="203256"/>
              <a:chOff x="4195824" y="3652404"/>
              <a:chExt cx="251543" cy="366676"/>
            </a:xfrm>
            <a:solidFill>
              <a:schemeClr val="bg1"/>
            </a:solidFill>
          </p:grpSpPr>
          <p:sp>
            <p:nvSpPr>
              <p:cNvPr id="23" name="AutoShape 97"/>
              <p:cNvSpPr>
                <a:spLocks/>
              </p:cNvSpPr>
              <p:nvPr/>
            </p:nvSpPr>
            <p:spPr bwMode="auto">
              <a:xfrm>
                <a:off x="4195824" y="3652404"/>
                <a:ext cx="251543"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24" name="AutoShape 98"/>
              <p:cNvSpPr>
                <a:spLocks/>
              </p:cNvSpPr>
              <p:nvPr/>
            </p:nvSpPr>
            <p:spPr bwMode="auto">
              <a:xfrm>
                <a:off x="4332809" y="3686819"/>
                <a:ext cx="46304"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25" name="AutoShape 99"/>
              <p:cNvSpPr>
                <a:spLocks/>
              </p:cNvSpPr>
              <p:nvPr/>
            </p:nvSpPr>
            <p:spPr bwMode="auto">
              <a:xfrm>
                <a:off x="4344698" y="3973402"/>
                <a:ext cx="22526"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grpSp>
      <p:sp>
        <p:nvSpPr>
          <p:cNvPr id="20" name="Rectangle 28"/>
          <p:cNvSpPr/>
          <p:nvPr/>
        </p:nvSpPr>
        <p:spPr>
          <a:xfrm>
            <a:off x="685802" y="2472839"/>
            <a:ext cx="2362199" cy="246221"/>
          </a:xfrm>
          <a:prstGeom prst="rect">
            <a:avLst/>
          </a:prstGeom>
          <a:noFill/>
        </p:spPr>
        <p:txBody>
          <a:bodyPr wrap="square" anchor="ctr">
            <a:spAutoFit/>
          </a:bodyPr>
          <a:lstStyle/>
          <a:p>
            <a:r>
              <a:rPr lang="ms-MY" sz="1000" dirty="0">
                <a:solidFill>
                  <a:schemeClr val="bg1">
                    <a:lumMod val="65000"/>
                  </a:schemeClr>
                </a:solidFill>
                <a:latin typeface="+mj-lt"/>
              </a:rPr>
              <a:t>+351 253 510 580</a:t>
            </a:r>
          </a:p>
        </p:txBody>
      </p:sp>
      <p:grpSp>
        <p:nvGrpSpPr>
          <p:cNvPr id="27" name="Group 25"/>
          <p:cNvGrpSpPr/>
          <p:nvPr/>
        </p:nvGrpSpPr>
        <p:grpSpPr>
          <a:xfrm>
            <a:off x="152401" y="2838450"/>
            <a:ext cx="304800" cy="304800"/>
            <a:chOff x="6248400" y="2724150"/>
            <a:chExt cx="304800" cy="304800"/>
          </a:xfrm>
        </p:grpSpPr>
        <p:sp>
          <p:nvSpPr>
            <p:cNvPr id="32" name="Rounded Rectangle 6"/>
            <p:cNvSpPr/>
            <p:nvPr/>
          </p:nvSpPr>
          <p:spPr>
            <a:xfrm>
              <a:off x="6248400" y="2724150"/>
              <a:ext cx="304800" cy="3048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utoShape 4"/>
            <p:cNvSpPr>
              <a:spLocks/>
            </p:cNvSpPr>
            <p:nvPr/>
          </p:nvSpPr>
          <p:spPr bwMode="auto">
            <a:xfrm>
              <a:off x="6296025" y="2776136"/>
              <a:ext cx="196320" cy="1970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sp>
        <p:nvSpPr>
          <p:cNvPr id="31" name="Rectangle 29"/>
          <p:cNvSpPr/>
          <p:nvPr/>
        </p:nvSpPr>
        <p:spPr>
          <a:xfrm>
            <a:off x="685802" y="2853839"/>
            <a:ext cx="2362199" cy="246221"/>
          </a:xfrm>
          <a:prstGeom prst="rect">
            <a:avLst/>
          </a:prstGeom>
          <a:noFill/>
        </p:spPr>
        <p:txBody>
          <a:bodyPr wrap="square" anchor="ctr">
            <a:spAutoFit/>
          </a:bodyPr>
          <a:lstStyle/>
          <a:p>
            <a:r>
              <a:rPr lang="ms-MY" sz="1000" dirty="0">
                <a:solidFill>
                  <a:schemeClr val="bg1">
                    <a:lumMod val="65000"/>
                  </a:schemeClr>
                </a:solidFill>
                <a:latin typeface="+mj-lt"/>
              </a:rPr>
              <a:t>www.ccg.pt</a:t>
            </a:r>
          </a:p>
        </p:txBody>
      </p:sp>
      <p:grpSp>
        <p:nvGrpSpPr>
          <p:cNvPr id="35" name="Group 26"/>
          <p:cNvGrpSpPr/>
          <p:nvPr/>
        </p:nvGrpSpPr>
        <p:grpSpPr>
          <a:xfrm>
            <a:off x="152401" y="3219450"/>
            <a:ext cx="304800" cy="304800"/>
            <a:chOff x="6248400" y="3105150"/>
            <a:chExt cx="304800" cy="304800"/>
          </a:xfrm>
        </p:grpSpPr>
        <p:sp>
          <p:nvSpPr>
            <p:cNvPr id="37" name="Rounded Rectangle 7"/>
            <p:cNvSpPr/>
            <p:nvPr/>
          </p:nvSpPr>
          <p:spPr>
            <a:xfrm>
              <a:off x="6248400" y="3105150"/>
              <a:ext cx="304800" cy="3048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18"/>
            <p:cNvSpPr>
              <a:spLocks/>
            </p:cNvSpPr>
            <p:nvPr/>
          </p:nvSpPr>
          <p:spPr bwMode="auto">
            <a:xfrm>
              <a:off x="6338755" y="3160119"/>
              <a:ext cx="108842" cy="202942"/>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6" name="Rectangle 30"/>
          <p:cNvSpPr/>
          <p:nvPr/>
        </p:nvSpPr>
        <p:spPr>
          <a:xfrm>
            <a:off x="685802" y="3234839"/>
            <a:ext cx="3657598" cy="246221"/>
          </a:xfrm>
          <a:prstGeom prst="rect">
            <a:avLst/>
          </a:prstGeom>
          <a:noFill/>
        </p:spPr>
        <p:txBody>
          <a:bodyPr wrap="square" anchor="ctr">
            <a:spAutoFit/>
          </a:bodyPr>
          <a:lstStyle/>
          <a:p>
            <a:r>
              <a:rPr lang="ms-MY" sz="1000" dirty="0">
                <a:solidFill>
                  <a:schemeClr val="bg1">
                    <a:lumMod val="65000"/>
                  </a:schemeClr>
                </a:solidFill>
                <a:latin typeface="+mj-lt"/>
              </a:rPr>
              <a:t>CCG-Centro-de-Computação-Gráfica</a:t>
            </a:r>
          </a:p>
        </p:txBody>
      </p:sp>
      <p:grpSp>
        <p:nvGrpSpPr>
          <p:cNvPr id="40" name="Group 27"/>
          <p:cNvGrpSpPr/>
          <p:nvPr/>
        </p:nvGrpSpPr>
        <p:grpSpPr>
          <a:xfrm>
            <a:off x="152401" y="3600450"/>
            <a:ext cx="304800" cy="304800"/>
            <a:chOff x="6248400" y="3486150"/>
            <a:chExt cx="304800" cy="304800"/>
          </a:xfrm>
        </p:grpSpPr>
        <p:sp>
          <p:nvSpPr>
            <p:cNvPr id="42" name="Rounded Rectangle 8"/>
            <p:cNvSpPr/>
            <p:nvPr/>
          </p:nvSpPr>
          <p:spPr>
            <a:xfrm>
              <a:off x="6248400" y="3486150"/>
              <a:ext cx="304800" cy="3048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utoShape 83"/>
            <p:cNvSpPr>
              <a:spLocks/>
            </p:cNvSpPr>
            <p:nvPr/>
          </p:nvSpPr>
          <p:spPr bwMode="auto">
            <a:xfrm>
              <a:off x="6299490" y="3573984"/>
              <a:ext cx="202910" cy="133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sp>
        <p:nvSpPr>
          <p:cNvPr id="41" name="Rectangle 31"/>
          <p:cNvSpPr/>
          <p:nvPr/>
        </p:nvSpPr>
        <p:spPr>
          <a:xfrm>
            <a:off x="685802" y="3615839"/>
            <a:ext cx="2362199" cy="246221"/>
          </a:xfrm>
          <a:prstGeom prst="rect">
            <a:avLst/>
          </a:prstGeom>
          <a:noFill/>
        </p:spPr>
        <p:txBody>
          <a:bodyPr wrap="square" anchor="ctr">
            <a:spAutoFit/>
          </a:bodyPr>
          <a:lstStyle/>
          <a:p>
            <a:r>
              <a:rPr lang="ms-MY" sz="1000" dirty="0">
                <a:solidFill>
                  <a:schemeClr val="bg1">
                    <a:lumMod val="65000"/>
                  </a:schemeClr>
                </a:solidFill>
                <a:latin typeface="+mj-lt"/>
              </a:rPr>
              <a:t>info@ccg.pt</a:t>
            </a:r>
          </a:p>
        </p:txBody>
      </p:sp>
      <p:sp>
        <p:nvSpPr>
          <p:cNvPr id="47" name="Rectangle 32"/>
          <p:cNvSpPr/>
          <p:nvPr/>
        </p:nvSpPr>
        <p:spPr>
          <a:xfrm>
            <a:off x="661329" y="3978977"/>
            <a:ext cx="2362199" cy="1015663"/>
          </a:xfrm>
          <a:prstGeom prst="rect">
            <a:avLst/>
          </a:prstGeom>
          <a:noFill/>
        </p:spPr>
        <p:txBody>
          <a:bodyPr wrap="square" anchor="ctr">
            <a:spAutoFit/>
          </a:bodyPr>
          <a:lstStyle/>
          <a:p>
            <a:pPr>
              <a:lnSpc>
                <a:spcPct val="150000"/>
              </a:lnSpc>
            </a:pPr>
            <a:r>
              <a:rPr lang="ms-MY" sz="1000" dirty="0">
                <a:solidFill>
                  <a:schemeClr val="bg1">
                    <a:lumMod val="65000"/>
                  </a:schemeClr>
                </a:solidFill>
                <a:latin typeface="+mj-lt"/>
              </a:rPr>
              <a:t>Campus de Azurém</a:t>
            </a:r>
          </a:p>
          <a:p>
            <a:pPr>
              <a:lnSpc>
                <a:spcPct val="150000"/>
              </a:lnSpc>
            </a:pPr>
            <a:r>
              <a:rPr lang="ms-MY" sz="1000" dirty="0">
                <a:solidFill>
                  <a:schemeClr val="bg1">
                    <a:lumMod val="65000"/>
                  </a:schemeClr>
                </a:solidFill>
                <a:latin typeface="+mj-lt"/>
              </a:rPr>
              <a:t>Centro de Computação Gráfica</a:t>
            </a:r>
          </a:p>
          <a:p>
            <a:pPr>
              <a:lnSpc>
                <a:spcPct val="150000"/>
              </a:lnSpc>
            </a:pPr>
            <a:r>
              <a:rPr lang="ms-MY" sz="1000" dirty="0">
                <a:solidFill>
                  <a:schemeClr val="bg1">
                    <a:lumMod val="65000"/>
                  </a:schemeClr>
                </a:solidFill>
                <a:latin typeface="+mj-lt"/>
              </a:rPr>
              <a:t>4800-048 Guimarães</a:t>
            </a:r>
          </a:p>
          <a:p>
            <a:pPr>
              <a:lnSpc>
                <a:spcPct val="150000"/>
              </a:lnSpc>
            </a:pPr>
            <a:r>
              <a:rPr lang="ms-MY" sz="1000" dirty="0">
                <a:solidFill>
                  <a:schemeClr val="bg1">
                    <a:lumMod val="65000"/>
                  </a:schemeClr>
                </a:solidFill>
                <a:latin typeface="+mj-lt"/>
              </a:rPr>
              <a:t>Portugal</a:t>
            </a:r>
          </a:p>
        </p:txBody>
      </p:sp>
      <p:grpSp>
        <p:nvGrpSpPr>
          <p:cNvPr id="50" name="Group 35"/>
          <p:cNvGrpSpPr/>
          <p:nvPr/>
        </p:nvGrpSpPr>
        <p:grpSpPr>
          <a:xfrm>
            <a:off x="1" y="0"/>
            <a:ext cx="3200400" cy="2190750"/>
            <a:chOff x="5943600" y="0"/>
            <a:chExt cx="3200400" cy="2190750"/>
          </a:xfrm>
        </p:grpSpPr>
        <p:sp>
          <p:nvSpPr>
            <p:cNvPr id="51" name="Rectangle 4"/>
            <p:cNvSpPr/>
            <p:nvPr/>
          </p:nvSpPr>
          <p:spPr>
            <a:xfrm>
              <a:off x="5943600" y="0"/>
              <a:ext cx="3200400" cy="219075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utoShape 130"/>
            <p:cNvSpPr>
              <a:spLocks/>
            </p:cNvSpPr>
            <p:nvPr/>
          </p:nvSpPr>
          <p:spPr bwMode="auto">
            <a:xfrm>
              <a:off x="7147851" y="438150"/>
              <a:ext cx="853150" cy="853146"/>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53" name="Rectangle 34"/>
            <p:cNvSpPr/>
            <p:nvPr/>
          </p:nvSpPr>
          <p:spPr>
            <a:xfrm>
              <a:off x="6400800" y="1428750"/>
              <a:ext cx="2362199" cy="369332"/>
            </a:xfrm>
            <a:prstGeom prst="rect">
              <a:avLst/>
            </a:prstGeom>
            <a:noFill/>
          </p:spPr>
          <p:txBody>
            <a:bodyPr wrap="square" anchor="ctr">
              <a:spAutoFit/>
            </a:bodyPr>
            <a:lstStyle/>
            <a:p>
              <a:pPr algn="ctr"/>
              <a:r>
                <a:rPr lang="ms-MY" dirty="0">
                  <a:solidFill>
                    <a:schemeClr val="bg1"/>
                  </a:solidFill>
                  <a:latin typeface="Source Sans Pro" pitchFamily="34" charset="0"/>
                </a:rPr>
                <a:t>Get In Touch</a:t>
              </a:r>
            </a:p>
          </p:txBody>
        </p:sp>
      </p:grpSp>
      <p:pic>
        <p:nvPicPr>
          <p:cNvPr id="55" name="Imagem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1980" y="3914775"/>
            <a:ext cx="5880020" cy="3326728"/>
          </a:xfrm>
          <a:prstGeom prst="rect">
            <a:avLst/>
          </a:prstGeom>
        </p:spPr>
      </p:pic>
      <p:sp>
        <p:nvSpPr>
          <p:cNvPr id="57" name="Rounded Rectangle 8"/>
          <p:cNvSpPr/>
          <p:nvPr/>
        </p:nvSpPr>
        <p:spPr>
          <a:xfrm>
            <a:off x="161926" y="4010025"/>
            <a:ext cx="304800" cy="304800"/>
          </a:xfrm>
          <a:prstGeom prst="roundRect">
            <a:avLst/>
          </a:prstGeom>
          <a:solidFill>
            <a:srgbClr val="00C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15"/>
          <p:cNvGrpSpPr/>
          <p:nvPr/>
        </p:nvGrpSpPr>
        <p:grpSpPr>
          <a:xfrm>
            <a:off x="225723" y="4052520"/>
            <a:ext cx="158755" cy="211914"/>
            <a:chOff x="557168" y="3652404"/>
            <a:chExt cx="274694" cy="366676"/>
          </a:xfrm>
          <a:solidFill>
            <a:schemeClr val="bg1"/>
          </a:solidFill>
        </p:grpSpPr>
        <p:sp>
          <p:nvSpPr>
            <p:cNvPr id="48" name="AutoShape 108"/>
            <p:cNvSpPr>
              <a:spLocks/>
            </p:cNvSpPr>
            <p:nvPr/>
          </p:nvSpPr>
          <p:spPr bwMode="auto">
            <a:xfrm>
              <a:off x="625372" y="3721234"/>
              <a:ext cx="137660" cy="1376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49" name="AutoShape 109"/>
            <p:cNvSpPr>
              <a:spLocks/>
            </p:cNvSpPr>
            <p:nvPr/>
          </p:nvSpPr>
          <p:spPr bwMode="auto">
            <a:xfrm>
              <a:off x="557168" y="3652404"/>
              <a:ext cx="274694"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pic>
        <p:nvPicPr>
          <p:cNvPr id="39" name="Imagem 38"/>
          <p:cNvPicPr>
            <a:picLocks noChangeAspect="1"/>
          </p:cNvPicPr>
          <p:nvPr/>
        </p:nvPicPr>
        <p:blipFill>
          <a:blip r:embed="rId4"/>
          <a:stretch>
            <a:fillRect/>
          </a:stretch>
        </p:blipFill>
        <p:spPr>
          <a:xfrm>
            <a:off x="8643068" y="720690"/>
            <a:ext cx="2771953" cy="773679"/>
          </a:xfrm>
          <a:prstGeom prst="rect">
            <a:avLst/>
          </a:prstGeom>
        </p:spPr>
      </p:pic>
      <p:sp>
        <p:nvSpPr>
          <p:cNvPr id="2" name="Slide Number Placeholder 1"/>
          <p:cNvSpPr>
            <a:spLocks noGrp="1"/>
          </p:cNvSpPr>
          <p:nvPr>
            <p:ph type="sldNum" sz="quarter" idx="12"/>
          </p:nvPr>
        </p:nvSpPr>
        <p:spPr/>
        <p:txBody>
          <a:bodyPr/>
          <a:lstStyle/>
          <a:p>
            <a:fld id="{FCEE2C88-6C8F-484D-AF69-578F576B1F44}" type="slidenum">
              <a:rPr lang="en-US" smtClean="0"/>
              <a:pPr/>
              <a:t>45</a:t>
            </a:fld>
            <a:endParaRPr lang="en-US" dirty="0"/>
          </a:p>
        </p:txBody>
      </p:sp>
    </p:spTree>
    <p:extLst>
      <p:ext uri="{BB962C8B-B14F-4D97-AF65-F5344CB8AC3E}">
        <p14:creationId xmlns:p14="http://schemas.microsoft.com/office/powerpoint/2010/main" val="316303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009775" y="3017042"/>
            <a:ext cx="8229600" cy="36909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solidFill>
                  <a:schemeClr val="accent6">
                    <a:lumMod val="50000"/>
                  </a:schemeClr>
                </a:solidFill>
                <a:effectLst/>
                <a:uLnTx/>
                <a:uFillTx/>
                <a:latin typeface="Source Sans Pro" pitchFamily="34" charset="0"/>
                <a:ea typeface="+mj-ea"/>
                <a:cs typeface="+mj-cs"/>
              </a:rPr>
              <a:t>Thanks</a:t>
            </a:r>
            <a:endParaRPr kumimoji="0" lang="en-US" sz="4800" b="0" i="0" u="none" strike="noStrike" kern="1200" cap="none" spc="0" normalizeH="0" baseline="0" noProof="0" dirty="0">
              <a:ln>
                <a:noFill/>
              </a:ln>
              <a:solidFill>
                <a:schemeClr val="accent6">
                  <a:lumMod val="50000"/>
                </a:schemeClr>
              </a:solidFill>
              <a:effectLst/>
              <a:uLnTx/>
              <a:uFillTx/>
              <a:latin typeface="Source Sans Pro" pitchFamily="34" charset="0"/>
              <a:ea typeface="+mj-ea"/>
              <a:cs typeface="+mj-cs"/>
            </a:endParaRPr>
          </a:p>
        </p:txBody>
      </p:sp>
      <p:sp>
        <p:nvSpPr>
          <p:cNvPr id="5" name="AutoShape 81"/>
          <p:cNvSpPr>
            <a:spLocks/>
          </p:cNvSpPr>
          <p:nvPr/>
        </p:nvSpPr>
        <p:spPr bwMode="auto">
          <a:xfrm>
            <a:off x="5743575" y="1924375"/>
            <a:ext cx="708942" cy="7089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accent6">
              <a:lumMod val="50000"/>
            </a:schemeClr>
          </a:solidFill>
          <a:ln>
            <a:noFill/>
          </a:ln>
          <a:effectLs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pic>
        <p:nvPicPr>
          <p:cNvPr id="2" name="Imagem 1"/>
          <p:cNvPicPr>
            <a:picLocks noChangeAspect="1"/>
          </p:cNvPicPr>
          <p:nvPr/>
        </p:nvPicPr>
        <p:blipFill>
          <a:blip r:embed="rId2"/>
          <a:stretch>
            <a:fillRect/>
          </a:stretch>
        </p:blipFill>
        <p:spPr>
          <a:xfrm>
            <a:off x="4881401" y="4008256"/>
            <a:ext cx="2433290" cy="1009319"/>
          </a:xfrm>
          <a:prstGeom prst="rect">
            <a:avLst/>
          </a:prstGeom>
        </p:spPr>
      </p:pic>
      <p:sp>
        <p:nvSpPr>
          <p:cNvPr id="4" name="Slide Number Placeholder 3"/>
          <p:cNvSpPr>
            <a:spLocks noGrp="1"/>
          </p:cNvSpPr>
          <p:nvPr>
            <p:ph type="sldNum" sz="quarter" idx="12"/>
          </p:nvPr>
        </p:nvSpPr>
        <p:spPr/>
        <p:txBody>
          <a:bodyPr/>
          <a:lstStyle/>
          <a:p>
            <a:fld id="{FCEE2C88-6C8F-484D-AF69-578F576B1F44}" type="slidenum">
              <a:rPr lang="en-US" smtClean="0"/>
              <a:pPr/>
              <a:t>46</a:t>
            </a:fld>
            <a:endParaRPr lang="en-US" dirty="0"/>
          </a:p>
        </p:txBody>
      </p:sp>
    </p:spTree>
    <p:extLst>
      <p:ext uri="{BB962C8B-B14F-4D97-AF65-F5344CB8AC3E}">
        <p14:creationId xmlns:p14="http://schemas.microsoft.com/office/powerpoint/2010/main" val="34113710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osição do Texto 5"/>
          <p:cNvSpPr>
            <a:spLocks noGrp="1"/>
          </p:cNvSpPr>
          <p:nvPr>
            <p:ph type="body" sz="quarter" idx="14"/>
          </p:nvPr>
        </p:nvSpPr>
        <p:spPr/>
        <p:txBody>
          <a:bodyPr/>
          <a:lstStyle/>
          <a:p>
            <a:r>
              <a:rPr lang="en-GB" dirty="0"/>
              <a:t>Visual </a:t>
            </a:r>
            <a:r>
              <a:rPr lang="en-GB" dirty="0" smtClean="0"/>
              <a:t>Analytics - Scope</a:t>
            </a:r>
            <a:endParaRPr lang="pt-PT" dirty="0"/>
          </a:p>
        </p:txBody>
      </p:sp>
      <p:sp>
        <p:nvSpPr>
          <p:cNvPr id="8" name="Title 7"/>
          <p:cNvSpPr>
            <a:spLocks noGrp="1"/>
          </p:cNvSpPr>
          <p:nvPr>
            <p:ph type="title"/>
          </p:nvPr>
        </p:nvSpPr>
        <p:spPr>
          <a:xfrm>
            <a:off x="637882" y="1332089"/>
            <a:ext cx="10864308" cy="673174"/>
          </a:xfrm>
        </p:spPr>
        <p:txBody>
          <a:bodyPr>
            <a:normAutofit/>
          </a:bodyPr>
          <a:lstStyle/>
          <a:p>
            <a:pPr marL="342900" indent="-342900">
              <a:buFont typeface="Arial" panose="020B0604020202020204" pitchFamily="34" charset="0"/>
              <a:buChar char="•"/>
            </a:pPr>
            <a:r>
              <a:rPr lang="en-GB" dirty="0" smtClean="0"/>
              <a:t>Multi-disciplinary area.</a:t>
            </a:r>
            <a:r>
              <a:rPr lang="en-GB" dirty="0"/>
              <a:t/>
            </a:r>
            <a:br>
              <a:rPr lang="en-GB" dirty="0"/>
            </a:br>
            <a:endParaRPr lang="en-GB" dirty="0"/>
          </a:p>
        </p:txBody>
      </p:sp>
      <p:pic>
        <p:nvPicPr>
          <p:cNvPr id="5" name="Picture 4"/>
          <p:cNvPicPr>
            <a:picLocks noChangeAspect="1"/>
          </p:cNvPicPr>
          <p:nvPr/>
        </p:nvPicPr>
        <p:blipFill>
          <a:blip r:embed="rId2"/>
          <a:stretch>
            <a:fillRect/>
          </a:stretch>
        </p:blipFill>
        <p:spPr>
          <a:xfrm>
            <a:off x="3100367" y="1785130"/>
            <a:ext cx="5397013" cy="3851031"/>
          </a:xfrm>
          <a:prstGeom prst="rect">
            <a:avLst/>
          </a:prstGeom>
        </p:spPr>
      </p:pic>
      <p:sp>
        <p:nvSpPr>
          <p:cNvPr id="9" name="TextBox 8"/>
          <p:cNvSpPr txBox="1"/>
          <p:nvPr/>
        </p:nvSpPr>
        <p:spPr>
          <a:xfrm>
            <a:off x="9124950" y="5478292"/>
            <a:ext cx="1114425" cy="276999"/>
          </a:xfrm>
          <a:prstGeom prst="rect">
            <a:avLst/>
          </a:prstGeom>
          <a:noFill/>
        </p:spPr>
        <p:txBody>
          <a:bodyPr wrap="square" rtlCol="0">
            <a:spAutoFit/>
          </a:bodyPr>
          <a:lstStyle/>
          <a:p>
            <a:r>
              <a:rPr lang="en-GB" sz="1200" dirty="0" smtClean="0"/>
              <a:t>Source [2]</a:t>
            </a:r>
            <a:endParaRPr lang="en-GB" sz="1200" dirty="0"/>
          </a:p>
        </p:txBody>
      </p:sp>
      <p:sp>
        <p:nvSpPr>
          <p:cNvPr id="2" name="Slide Number Placeholder 1"/>
          <p:cNvSpPr>
            <a:spLocks noGrp="1"/>
          </p:cNvSpPr>
          <p:nvPr>
            <p:ph type="sldNum" sz="quarter" idx="12"/>
          </p:nvPr>
        </p:nvSpPr>
        <p:spPr/>
        <p:txBody>
          <a:bodyPr/>
          <a:lstStyle/>
          <a:p>
            <a:fld id="{FCEE2C88-6C8F-484D-AF69-578F576B1F44}" type="slidenum">
              <a:rPr lang="en-US" smtClean="0"/>
              <a:pPr/>
              <a:t>5</a:t>
            </a:fld>
            <a:endParaRPr lang="en-US" dirty="0"/>
          </a:p>
        </p:txBody>
      </p:sp>
    </p:spTree>
    <p:extLst>
      <p:ext uri="{BB962C8B-B14F-4D97-AF65-F5344CB8AC3E}">
        <p14:creationId xmlns:p14="http://schemas.microsoft.com/office/powerpoint/2010/main" val="1885533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osição do Texto 5"/>
          <p:cNvSpPr>
            <a:spLocks noGrp="1"/>
          </p:cNvSpPr>
          <p:nvPr>
            <p:ph type="body" sz="quarter" idx="14"/>
          </p:nvPr>
        </p:nvSpPr>
        <p:spPr/>
        <p:txBody>
          <a:bodyPr/>
          <a:lstStyle/>
          <a:p>
            <a:r>
              <a:rPr lang="en-GB" dirty="0"/>
              <a:t>Visual </a:t>
            </a:r>
            <a:r>
              <a:rPr lang="en-GB" dirty="0" smtClean="0"/>
              <a:t>Analytics - Process</a:t>
            </a:r>
            <a:endParaRPr lang="pt-PT" dirty="0"/>
          </a:p>
        </p:txBody>
      </p:sp>
      <p:pic>
        <p:nvPicPr>
          <p:cNvPr id="9" name="Content Placeholder 3"/>
          <p:cNvPicPr>
            <a:picLocks noGrp="1" noChangeAspect="1"/>
          </p:cNvPicPr>
          <p:nvPr>
            <p:ph idx="1"/>
          </p:nvPr>
        </p:nvPicPr>
        <p:blipFill>
          <a:blip r:embed="rId2"/>
          <a:stretch>
            <a:fillRect/>
          </a:stretch>
        </p:blipFill>
        <p:spPr>
          <a:xfrm>
            <a:off x="2681761" y="2249672"/>
            <a:ext cx="6732583" cy="4202611"/>
          </a:xfrm>
          <a:prstGeom prst="rect">
            <a:avLst/>
          </a:prstGeom>
        </p:spPr>
      </p:pic>
      <p:sp>
        <p:nvSpPr>
          <p:cNvPr id="13" name="TextBox 12"/>
          <p:cNvSpPr txBox="1"/>
          <p:nvPr/>
        </p:nvSpPr>
        <p:spPr>
          <a:xfrm>
            <a:off x="637880" y="1383215"/>
            <a:ext cx="10925470" cy="1096710"/>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GB" dirty="0"/>
              <a:t>Coupling automated analysis methods and interactive visual </a:t>
            </a:r>
            <a:r>
              <a:rPr lang="en-GB" dirty="0" smtClean="0"/>
              <a:t>representations.</a:t>
            </a:r>
            <a:endParaRPr lang="en-GB" dirty="0" smtClean="0">
              <a:solidFill>
                <a:schemeClr val="tx1">
                  <a:lumMod val="75000"/>
                  <a:lumOff val="25000"/>
                </a:schemeClr>
              </a:solidFill>
              <a:latin typeface="Roboto Medium" panose="02000000000000000000" pitchFamily="2" charset="0"/>
              <a:ea typeface="Roboto Medium" panose="02000000000000000000" pitchFamily="2" charset="0"/>
              <a:cs typeface="+mj-cs"/>
            </a:endParaRPr>
          </a:p>
          <a:p>
            <a:pPr marL="228600" indent="-228600">
              <a:lnSpc>
                <a:spcPct val="90000"/>
              </a:lnSpc>
              <a:spcBef>
                <a:spcPts val="1000"/>
              </a:spcBef>
              <a:buFont typeface="Arial" panose="020B0604020202020204" pitchFamily="34" charset="0"/>
              <a:buChar char="•"/>
            </a:pPr>
            <a:r>
              <a:rPr lang="en-GB" dirty="0" smtClean="0">
                <a:solidFill>
                  <a:schemeClr val="tx1">
                    <a:lumMod val="75000"/>
                    <a:lumOff val="25000"/>
                  </a:schemeClr>
                </a:solidFill>
                <a:latin typeface="Roboto Medium" panose="02000000000000000000" pitchFamily="2" charset="0"/>
                <a:ea typeface="Roboto Medium" panose="02000000000000000000" pitchFamily="2" charset="0"/>
                <a:cs typeface="+mj-cs"/>
              </a:rPr>
              <a:t>Integration </a:t>
            </a:r>
            <a:r>
              <a:rPr lang="en-GB" dirty="0">
                <a:solidFill>
                  <a:schemeClr val="tx1">
                    <a:lumMod val="75000"/>
                    <a:lumOff val="25000"/>
                  </a:schemeClr>
                </a:solidFill>
                <a:latin typeface="Roboto Medium" panose="02000000000000000000" pitchFamily="2" charset="0"/>
                <a:ea typeface="Roboto Medium" panose="02000000000000000000" pitchFamily="2" charset="0"/>
                <a:cs typeface="+mj-cs"/>
              </a:rPr>
              <a:t>between data, visualization, models, and users in order to discover </a:t>
            </a:r>
            <a:r>
              <a:rPr lang="en-GB" dirty="0" smtClean="0">
                <a:solidFill>
                  <a:schemeClr val="tx1">
                    <a:lumMod val="75000"/>
                    <a:lumOff val="25000"/>
                  </a:schemeClr>
                </a:solidFill>
                <a:latin typeface="Roboto Medium" panose="02000000000000000000" pitchFamily="2" charset="0"/>
                <a:ea typeface="Roboto Medium" panose="02000000000000000000" pitchFamily="2" charset="0"/>
                <a:cs typeface="+mj-cs"/>
              </a:rPr>
              <a:t>knowledge.</a:t>
            </a:r>
          </a:p>
          <a:p>
            <a:pPr marL="228600" indent="-228600">
              <a:lnSpc>
                <a:spcPct val="90000"/>
              </a:lnSpc>
              <a:spcBef>
                <a:spcPts val="1000"/>
              </a:spcBef>
              <a:buFont typeface="Arial" panose="020B0604020202020204" pitchFamily="34" charset="0"/>
              <a:buChar char="•"/>
            </a:pPr>
            <a:endParaRPr lang="en-GB" dirty="0">
              <a:solidFill>
                <a:schemeClr val="tx1">
                  <a:lumMod val="75000"/>
                  <a:lumOff val="25000"/>
                </a:schemeClr>
              </a:solidFill>
              <a:latin typeface="Roboto Medium" panose="02000000000000000000" pitchFamily="2" charset="0"/>
              <a:ea typeface="Roboto Medium" panose="02000000000000000000" pitchFamily="2" charset="0"/>
              <a:cs typeface="+mj-cs"/>
            </a:endParaRPr>
          </a:p>
        </p:txBody>
      </p:sp>
      <p:sp>
        <p:nvSpPr>
          <p:cNvPr id="7" name="TextBox 6"/>
          <p:cNvSpPr txBox="1"/>
          <p:nvPr/>
        </p:nvSpPr>
        <p:spPr>
          <a:xfrm>
            <a:off x="9925050" y="5849767"/>
            <a:ext cx="1114425" cy="276999"/>
          </a:xfrm>
          <a:prstGeom prst="rect">
            <a:avLst/>
          </a:prstGeom>
          <a:noFill/>
        </p:spPr>
        <p:txBody>
          <a:bodyPr wrap="square" rtlCol="0">
            <a:spAutoFit/>
          </a:bodyPr>
          <a:lstStyle/>
          <a:p>
            <a:r>
              <a:rPr lang="en-GB" sz="1200" dirty="0" smtClean="0"/>
              <a:t>Source [3]</a:t>
            </a:r>
            <a:endParaRPr lang="en-GB" sz="1200"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6</a:t>
            </a:fld>
            <a:endParaRPr lang="en-US" dirty="0"/>
          </a:p>
        </p:txBody>
      </p:sp>
    </p:spTree>
    <p:extLst>
      <p:ext uri="{BB962C8B-B14F-4D97-AF65-F5344CB8AC3E}">
        <p14:creationId xmlns:p14="http://schemas.microsoft.com/office/powerpoint/2010/main" val="21259027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osição do Texto 5"/>
          <p:cNvSpPr>
            <a:spLocks noGrp="1"/>
          </p:cNvSpPr>
          <p:nvPr>
            <p:ph type="body" sz="quarter" idx="14"/>
          </p:nvPr>
        </p:nvSpPr>
        <p:spPr/>
        <p:txBody>
          <a:bodyPr/>
          <a:lstStyle/>
          <a:p>
            <a:r>
              <a:rPr lang="en-GB" dirty="0"/>
              <a:t>Visual </a:t>
            </a:r>
            <a:r>
              <a:rPr lang="en-GB" dirty="0" smtClean="0"/>
              <a:t>Analytics - Process</a:t>
            </a:r>
            <a:endParaRPr lang="pt-PT" dirty="0"/>
          </a:p>
        </p:txBody>
      </p:sp>
      <p:sp>
        <p:nvSpPr>
          <p:cNvPr id="10" name="Content Placeholder 4"/>
          <p:cNvSpPr>
            <a:spLocks noGrp="1"/>
          </p:cNvSpPr>
          <p:nvPr>
            <p:ph idx="1"/>
          </p:nvPr>
        </p:nvSpPr>
        <p:spPr>
          <a:xfrm>
            <a:off x="650581" y="1434988"/>
            <a:ext cx="10820985" cy="3967589"/>
          </a:xfrm>
        </p:spPr>
        <p:txBody>
          <a:bodyPr/>
          <a:lstStyle/>
          <a:p>
            <a:pPr marL="285750" indent="-285750" algn="just">
              <a:buFont typeface="Arial" panose="020B0604020202020204" pitchFamily="34" charset="0"/>
              <a:buChar char="•"/>
            </a:pPr>
            <a:r>
              <a:rPr lang="en-GB" sz="1800" b="1" dirty="0">
                <a:latin typeface="Roboto Medium" panose="02000000000000000000" pitchFamily="2" charset="0"/>
                <a:ea typeface="Roboto Medium" panose="02000000000000000000" pitchFamily="2" charset="0"/>
              </a:rPr>
              <a:t>Heterogeneous</a:t>
            </a:r>
            <a:r>
              <a:rPr lang="en-GB" sz="1800" dirty="0">
                <a:latin typeface="Roboto Medium" panose="02000000000000000000" pitchFamily="2" charset="0"/>
                <a:ea typeface="Roboto Medium" panose="02000000000000000000" pitchFamily="2" charset="0"/>
              </a:rPr>
              <a:t> data sources need to be integrated before visual or automatic analysis methods can be applied.</a:t>
            </a:r>
          </a:p>
          <a:p>
            <a:pPr marL="285750" indent="-285750" algn="just">
              <a:buFont typeface="Arial" panose="020B0604020202020204" pitchFamily="34" charset="0"/>
              <a:buChar char="•"/>
            </a:pPr>
            <a:r>
              <a:rPr lang="en-GB" sz="1800" dirty="0">
                <a:latin typeface="Roboto Medium" panose="02000000000000000000" pitchFamily="2" charset="0"/>
                <a:ea typeface="Roboto Medium" panose="02000000000000000000" pitchFamily="2" charset="0"/>
              </a:rPr>
              <a:t>The first step is to pre-process and transform the data to drive different representations – </a:t>
            </a:r>
            <a:r>
              <a:rPr lang="en-GB" sz="1800" b="1" dirty="0" smtClean="0">
                <a:latin typeface="Roboto Medium" panose="02000000000000000000" pitchFamily="2" charset="0"/>
                <a:ea typeface="Roboto Medium" panose="02000000000000000000" pitchFamily="2" charset="0"/>
              </a:rPr>
              <a:t>Transformation</a:t>
            </a:r>
            <a:r>
              <a:rPr lang="en-GB" sz="1800" dirty="0" smtClean="0">
                <a:latin typeface="Roboto Medium" panose="02000000000000000000" pitchFamily="2" charset="0"/>
                <a:ea typeface="Roboto Medium" panose="02000000000000000000" pitchFamily="2" charset="0"/>
              </a:rPr>
              <a:t>.</a:t>
            </a:r>
            <a:endParaRPr lang="en-GB" sz="1800" dirty="0">
              <a:latin typeface="Roboto Medium" panose="02000000000000000000" pitchFamily="2" charset="0"/>
              <a:ea typeface="Roboto Medium" panose="02000000000000000000" pitchFamily="2" charset="0"/>
            </a:endParaRPr>
          </a:p>
          <a:p>
            <a:pPr marL="285750" indent="-285750" algn="just">
              <a:buFont typeface="Arial" panose="020B0604020202020204" pitchFamily="34" charset="0"/>
              <a:buChar char="•"/>
            </a:pPr>
            <a:r>
              <a:rPr lang="en-GB" sz="1800" dirty="0">
                <a:latin typeface="Roboto Medium" panose="02000000000000000000" pitchFamily="2" charset="0"/>
                <a:ea typeface="Roboto Medium" panose="02000000000000000000" pitchFamily="2" charset="0"/>
              </a:rPr>
              <a:t>After transformation, the analyst may choose between applying </a:t>
            </a:r>
            <a:r>
              <a:rPr lang="en-GB" sz="1800" b="1" dirty="0">
                <a:latin typeface="Roboto Medium" panose="02000000000000000000" pitchFamily="2" charset="0"/>
                <a:ea typeface="Roboto Medium" panose="02000000000000000000" pitchFamily="2" charset="0"/>
              </a:rPr>
              <a:t>visual</a:t>
            </a:r>
            <a:r>
              <a:rPr lang="en-GB" sz="1800" dirty="0">
                <a:latin typeface="Roboto Medium" panose="02000000000000000000" pitchFamily="2" charset="0"/>
                <a:ea typeface="Roboto Medium" panose="02000000000000000000" pitchFamily="2" charset="0"/>
              </a:rPr>
              <a:t> or </a:t>
            </a:r>
            <a:r>
              <a:rPr lang="en-GB" sz="1800" b="1" dirty="0">
                <a:latin typeface="Roboto Medium" panose="02000000000000000000" pitchFamily="2" charset="0"/>
                <a:ea typeface="Roboto Medium" panose="02000000000000000000" pitchFamily="2" charset="0"/>
              </a:rPr>
              <a:t>automatic</a:t>
            </a:r>
            <a:r>
              <a:rPr lang="en-GB" sz="1800" dirty="0">
                <a:latin typeface="Roboto Medium" panose="02000000000000000000" pitchFamily="2" charset="0"/>
                <a:ea typeface="Roboto Medium" panose="02000000000000000000" pitchFamily="2" charset="0"/>
              </a:rPr>
              <a:t> </a:t>
            </a:r>
            <a:r>
              <a:rPr lang="en-GB" sz="1800" b="1" dirty="0">
                <a:latin typeface="Roboto Medium" panose="02000000000000000000" pitchFamily="2" charset="0"/>
                <a:ea typeface="Roboto Medium" panose="02000000000000000000" pitchFamily="2" charset="0"/>
              </a:rPr>
              <a:t>analysis</a:t>
            </a:r>
            <a:r>
              <a:rPr lang="en-GB" sz="1800" dirty="0">
                <a:latin typeface="Roboto Medium" panose="02000000000000000000" pitchFamily="2" charset="0"/>
                <a:ea typeface="Roboto Medium" panose="02000000000000000000" pitchFamily="2" charset="0"/>
              </a:rPr>
              <a:t> </a:t>
            </a:r>
            <a:r>
              <a:rPr lang="en-GB" sz="1800" b="1" dirty="0">
                <a:latin typeface="Roboto Medium" panose="02000000000000000000" pitchFamily="2" charset="0"/>
                <a:ea typeface="Roboto Medium" panose="02000000000000000000" pitchFamily="2" charset="0"/>
              </a:rPr>
              <a:t>methods</a:t>
            </a:r>
            <a:r>
              <a:rPr lang="en-GB" sz="1800" dirty="0">
                <a:latin typeface="Roboto Medium" panose="02000000000000000000" pitchFamily="2" charset="0"/>
                <a:ea typeface="Roboto Medium" panose="02000000000000000000" pitchFamily="2" charset="0"/>
              </a:rPr>
              <a:t>.</a:t>
            </a:r>
          </a:p>
          <a:p>
            <a:pPr marL="285750" indent="-285750" algn="just">
              <a:buFont typeface="Arial" panose="020B0604020202020204" pitchFamily="34" charset="0"/>
              <a:buChar char="•"/>
            </a:pPr>
            <a:r>
              <a:rPr lang="en-GB" sz="1800" dirty="0">
                <a:latin typeface="Roboto Medium" panose="02000000000000000000" pitchFamily="2" charset="0"/>
                <a:ea typeface="Roboto Medium" panose="02000000000000000000" pitchFamily="2" charset="0"/>
              </a:rPr>
              <a:t>If automated analysis, </a:t>
            </a:r>
            <a:r>
              <a:rPr lang="en-GB" sz="1800" b="1" dirty="0">
                <a:latin typeface="Roboto Medium" panose="02000000000000000000" pitchFamily="2" charset="0"/>
                <a:ea typeface="Roboto Medium" panose="02000000000000000000" pitchFamily="2" charset="0"/>
              </a:rPr>
              <a:t>data mining </a:t>
            </a:r>
            <a:r>
              <a:rPr lang="en-GB" sz="1800" dirty="0">
                <a:latin typeface="Roboto Medium" panose="02000000000000000000" pitchFamily="2" charset="0"/>
                <a:ea typeface="Roboto Medium" panose="02000000000000000000" pitchFamily="2" charset="0"/>
              </a:rPr>
              <a:t>methods are applied to generate models of the original data.</a:t>
            </a:r>
          </a:p>
          <a:p>
            <a:pPr marL="285750" indent="-285750" algn="just">
              <a:buFont typeface="Arial" panose="020B0604020202020204" pitchFamily="34" charset="0"/>
              <a:buChar char="•"/>
            </a:pPr>
            <a:r>
              <a:rPr lang="en-GB" sz="1800" dirty="0">
                <a:latin typeface="Roboto Medium" panose="02000000000000000000" pitchFamily="2" charset="0"/>
                <a:ea typeface="Roboto Medium" panose="02000000000000000000" pitchFamily="2" charset="0"/>
              </a:rPr>
              <a:t>Then, analyst has to </a:t>
            </a:r>
            <a:r>
              <a:rPr lang="en-GB" sz="1800" b="1" dirty="0">
                <a:latin typeface="Roboto Medium" panose="02000000000000000000" pitchFamily="2" charset="0"/>
                <a:ea typeface="Roboto Medium" panose="02000000000000000000" pitchFamily="2" charset="0"/>
              </a:rPr>
              <a:t>evaluate</a:t>
            </a:r>
            <a:r>
              <a:rPr lang="en-GB" sz="1800" dirty="0">
                <a:latin typeface="Roboto Medium" panose="02000000000000000000" pitchFamily="2" charset="0"/>
                <a:ea typeface="Roboto Medium" panose="02000000000000000000" pitchFamily="2" charset="0"/>
              </a:rPr>
              <a:t> and </a:t>
            </a:r>
            <a:r>
              <a:rPr lang="en-GB" sz="1800" b="1" dirty="0">
                <a:latin typeface="Roboto Medium" panose="02000000000000000000" pitchFamily="2" charset="0"/>
                <a:ea typeface="Roboto Medium" panose="02000000000000000000" pitchFamily="2" charset="0"/>
              </a:rPr>
              <a:t>refine</a:t>
            </a:r>
            <a:r>
              <a:rPr lang="en-GB" sz="1800" dirty="0">
                <a:latin typeface="Roboto Medium" panose="02000000000000000000" pitchFamily="2" charset="0"/>
                <a:ea typeface="Roboto Medium" panose="02000000000000000000" pitchFamily="2" charset="0"/>
              </a:rPr>
              <a:t> the model by </a:t>
            </a:r>
            <a:r>
              <a:rPr lang="en-GB" sz="1800" b="1" dirty="0">
                <a:latin typeface="Roboto Medium" panose="02000000000000000000" pitchFamily="2" charset="0"/>
                <a:ea typeface="Roboto Medium" panose="02000000000000000000" pitchFamily="2" charset="0"/>
              </a:rPr>
              <a:t>interacting</a:t>
            </a:r>
            <a:r>
              <a:rPr lang="en-GB" sz="1800" dirty="0">
                <a:latin typeface="Roboto Medium" panose="02000000000000000000" pitchFamily="2" charset="0"/>
                <a:ea typeface="Roboto Medium" panose="02000000000000000000" pitchFamily="2" charset="0"/>
              </a:rPr>
              <a:t> with </a:t>
            </a:r>
            <a:r>
              <a:rPr lang="en-GB" sz="1800" dirty="0" smtClean="0">
                <a:latin typeface="Roboto Medium" panose="02000000000000000000" pitchFamily="2" charset="0"/>
                <a:ea typeface="Roboto Medium" panose="02000000000000000000" pitchFamily="2" charset="0"/>
              </a:rPr>
              <a:t>data.</a:t>
            </a:r>
            <a:endParaRPr lang="en-GB" sz="1800" dirty="0">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p:txBody>
          <a:bodyPr/>
          <a:lstStyle/>
          <a:p>
            <a:fld id="{FCEE2C88-6C8F-484D-AF69-578F576B1F44}" type="slidenum">
              <a:rPr lang="en-US" smtClean="0"/>
              <a:pPr/>
              <a:t>7</a:t>
            </a:fld>
            <a:endParaRPr lang="en-US" dirty="0"/>
          </a:p>
        </p:txBody>
      </p:sp>
    </p:spTree>
    <p:extLst>
      <p:ext uri="{BB962C8B-B14F-4D97-AF65-F5344CB8AC3E}">
        <p14:creationId xmlns:p14="http://schemas.microsoft.com/office/powerpoint/2010/main" val="1670767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osição do Texto 5"/>
          <p:cNvSpPr>
            <a:spLocks noGrp="1"/>
          </p:cNvSpPr>
          <p:nvPr>
            <p:ph type="body" sz="quarter" idx="14"/>
          </p:nvPr>
        </p:nvSpPr>
        <p:spPr/>
        <p:txBody>
          <a:bodyPr/>
          <a:lstStyle/>
          <a:p>
            <a:r>
              <a:rPr lang="en-GB" dirty="0"/>
              <a:t>Visual </a:t>
            </a:r>
            <a:r>
              <a:rPr lang="en-GB" dirty="0" smtClean="0"/>
              <a:t>Analytics - Process</a:t>
            </a:r>
            <a:endParaRPr lang="pt-PT" dirty="0"/>
          </a:p>
        </p:txBody>
      </p:sp>
      <p:sp>
        <p:nvSpPr>
          <p:cNvPr id="10" name="Content Placeholder 4"/>
          <p:cNvSpPr>
            <a:spLocks noGrp="1"/>
          </p:cNvSpPr>
          <p:nvPr>
            <p:ph idx="1"/>
          </p:nvPr>
        </p:nvSpPr>
        <p:spPr>
          <a:xfrm>
            <a:off x="650581" y="1434988"/>
            <a:ext cx="10820985" cy="3967589"/>
          </a:xfrm>
        </p:spPr>
        <p:txBody>
          <a:bodyPr/>
          <a:lstStyle/>
          <a:p>
            <a:pPr marL="285750" indent="-285750" algn="just">
              <a:buFont typeface="Arial" panose="020B0604020202020204" pitchFamily="34" charset="0"/>
              <a:buChar char="•"/>
            </a:pPr>
            <a:r>
              <a:rPr lang="en-GB" sz="1800" b="1" dirty="0">
                <a:latin typeface="Roboto Medium" panose="02000000000000000000" pitchFamily="2" charset="0"/>
                <a:ea typeface="Roboto Medium" panose="02000000000000000000" pitchFamily="2" charset="0"/>
              </a:rPr>
              <a:t>Visualizations</a:t>
            </a:r>
            <a:r>
              <a:rPr lang="en-GB" sz="1800" dirty="0">
                <a:latin typeface="Roboto Medium" panose="02000000000000000000" pitchFamily="2" charset="0"/>
                <a:ea typeface="Roboto Medium" panose="02000000000000000000" pitchFamily="2" charset="0"/>
              </a:rPr>
              <a:t> allow the analyst to interact with the automatic methods by modifying parameters or selecting other analysis </a:t>
            </a:r>
            <a:r>
              <a:rPr lang="en-GB" sz="1800" dirty="0" smtClean="0">
                <a:latin typeface="Roboto Medium" panose="02000000000000000000" pitchFamily="2" charset="0"/>
                <a:ea typeface="Roboto Medium" panose="02000000000000000000" pitchFamily="2" charset="0"/>
              </a:rPr>
              <a:t>algorithm.</a:t>
            </a:r>
            <a:endParaRPr lang="en-GB" sz="1800" dirty="0">
              <a:latin typeface="Roboto Medium" panose="02000000000000000000" pitchFamily="2" charset="0"/>
              <a:ea typeface="Roboto Medium" panose="02000000000000000000" pitchFamily="2" charset="0"/>
            </a:endParaRPr>
          </a:p>
          <a:p>
            <a:pPr marL="285750" indent="-285750" algn="just">
              <a:buFont typeface="Arial" panose="020B0604020202020204" pitchFamily="34" charset="0"/>
              <a:buChar char="•"/>
            </a:pPr>
            <a:r>
              <a:rPr lang="en-GB" sz="1800" dirty="0">
                <a:latin typeface="Roboto Medium" panose="02000000000000000000" pitchFamily="2" charset="0"/>
                <a:ea typeface="Roboto Medium" panose="02000000000000000000" pitchFamily="2" charset="0"/>
              </a:rPr>
              <a:t>Model visualization can then be used to evaluate the findings of the generated models.</a:t>
            </a:r>
          </a:p>
          <a:p>
            <a:pPr marL="285750" indent="-285750" algn="just">
              <a:buFont typeface="Arial" panose="020B0604020202020204" pitchFamily="34" charset="0"/>
              <a:buChar char="•"/>
            </a:pPr>
            <a:r>
              <a:rPr lang="en-GB" sz="1800" dirty="0">
                <a:latin typeface="Roboto Medium" panose="02000000000000000000" pitchFamily="2" charset="0"/>
                <a:ea typeface="Roboto Medium" panose="02000000000000000000" pitchFamily="2" charset="0"/>
              </a:rPr>
              <a:t>Findings in the visualizations can be used to </a:t>
            </a:r>
            <a:r>
              <a:rPr lang="en-GB" sz="1800" b="1" dirty="0">
                <a:latin typeface="Roboto Medium" panose="02000000000000000000" pitchFamily="2" charset="0"/>
                <a:ea typeface="Roboto Medium" panose="02000000000000000000" pitchFamily="2" charset="0"/>
              </a:rPr>
              <a:t>steer</a:t>
            </a:r>
            <a:r>
              <a:rPr lang="en-GB" sz="1800" dirty="0">
                <a:latin typeface="Roboto Medium" panose="02000000000000000000" pitchFamily="2" charset="0"/>
                <a:ea typeface="Roboto Medium" panose="02000000000000000000" pitchFamily="2" charset="0"/>
              </a:rPr>
              <a:t> </a:t>
            </a:r>
            <a:r>
              <a:rPr lang="en-GB" sz="1800" b="1" dirty="0">
                <a:latin typeface="Roboto Medium" panose="02000000000000000000" pitchFamily="2" charset="0"/>
                <a:ea typeface="Roboto Medium" panose="02000000000000000000" pitchFamily="2" charset="0"/>
              </a:rPr>
              <a:t>model</a:t>
            </a:r>
            <a:r>
              <a:rPr lang="en-GB" sz="1800" dirty="0">
                <a:latin typeface="Roboto Medium" panose="02000000000000000000" pitchFamily="2" charset="0"/>
                <a:ea typeface="Roboto Medium" panose="02000000000000000000" pitchFamily="2" charset="0"/>
              </a:rPr>
              <a:t> building in the automatic </a:t>
            </a:r>
            <a:r>
              <a:rPr lang="en-GB" sz="1800" dirty="0" smtClean="0">
                <a:latin typeface="Roboto Medium" panose="02000000000000000000" pitchFamily="2" charset="0"/>
                <a:ea typeface="Roboto Medium" panose="02000000000000000000" pitchFamily="2" charset="0"/>
              </a:rPr>
              <a:t>analysis.</a:t>
            </a:r>
            <a:endParaRPr lang="en-GB" sz="1800" dirty="0">
              <a:latin typeface="Roboto Medium" panose="02000000000000000000" pitchFamily="2" charset="0"/>
              <a:ea typeface="Roboto Medium" panose="02000000000000000000" pitchFamily="2" charset="0"/>
            </a:endParaRPr>
          </a:p>
          <a:p>
            <a:pPr marL="285750" indent="-285750" algn="just">
              <a:buFont typeface="Arial" panose="020B0604020202020204" pitchFamily="34" charset="0"/>
              <a:buChar char="•"/>
            </a:pPr>
            <a:r>
              <a:rPr lang="en-GB" sz="1800" dirty="0">
                <a:latin typeface="Roboto Medium" panose="02000000000000000000" pitchFamily="2" charset="0"/>
                <a:ea typeface="Roboto Medium" panose="02000000000000000000" pitchFamily="2" charset="0"/>
              </a:rPr>
              <a:t>It is necessary to analyse the data according to its value of interest, showing the most relevant aspects of the data, and at the same time providing </a:t>
            </a:r>
            <a:r>
              <a:rPr lang="en-GB" sz="1800" b="1" dirty="0">
                <a:latin typeface="Roboto Medium" panose="02000000000000000000" pitchFamily="2" charset="0"/>
                <a:ea typeface="Roboto Medium" panose="02000000000000000000" pitchFamily="2" charset="0"/>
              </a:rPr>
              <a:t>interaction models</a:t>
            </a:r>
            <a:r>
              <a:rPr lang="en-GB" sz="1800" dirty="0">
                <a:latin typeface="Roboto Medium" panose="02000000000000000000" pitchFamily="2" charset="0"/>
                <a:ea typeface="Roboto Medium" panose="02000000000000000000" pitchFamily="2" charset="0"/>
              </a:rPr>
              <a:t>, which allow the user to get details of the data on </a:t>
            </a:r>
            <a:r>
              <a:rPr lang="en-GB" sz="1800" dirty="0" smtClean="0">
                <a:latin typeface="Roboto Medium" panose="02000000000000000000" pitchFamily="2" charset="0"/>
                <a:ea typeface="Roboto Medium" panose="02000000000000000000" pitchFamily="2" charset="0"/>
              </a:rPr>
              <a:t>demand</a:t>
            </a:r>
            <a:r>
              <a:rPr lang="en-GB" dirty="0">
                <a:ea typeface="Roboto Medium" panose="02000000000000000000" pitchFamily="2" charset="0"/>
              </a:rPr>
              <a:t>.</a:t>
            </a:r>
            <a:endParaRPr lang="en-GB" sz="1800" dirty="0">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p:txBody>
          <a:bodyPr/>
          <a:lstStyle/>
          <a:p>
            <a:fld id="{FCEE2C88-6C8F-484D-AF69-578F576B1F44}" type="slidenum">
              <a:rPr lang="en-US" smtClean="0"/>
              <a:pPr/>
              <a:t>8</a:t>
            </a:fld>
            <a:endParaRPr lang="en-US" dirty="0"/>
          </a:p>
        </p:txBody>
      </p:sp>
    </p:spTree>
    <p:extLst>
      <p:ext uri="{BB962C8B-B14F-4D97-AF65-F5344CB8AC3E}">
        <p14:creationId xmlns:p14="http://schemas.microsoft.com/office/powerpoint/2010/main" val="1486315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osição do Texto 5"/>
          <p:cNvSpPr>
            <a:spLocks noGrp="1"/>
          </p:cNvSpPr>
          <p:nvPr>
            <p:ph type="body" sz="quarter" idx="14"/>
          </p:nvPr>
        </p:nvSpPr>
        <p:spPr/>
        <p:txBody>
          <a:bodyPr/>
          <a:lstStyle/>
          <a:p>
            <a:r>
              <a:rPr lang="en-GB" dirty="0"/>
              <a:t>Visual </a:t>
            </a:r>
            <a:r>
              <a:rPr lang="en-GB" dirty="0" smtClean="0"/>
              <a:t>Analytics - Process</a:t>
            </a:r>
            <a:endParaRPr lang="pt-PT" dirty="0"/>
          </a:p>
        </p:txBody>
      </p:sp>
      <p:sp>
        <p:nvSpPr>
          <p:cNvPr id="10" name="Content Placeholder 4"/>
          <p:cNvSpPr>
            <a:spLocks noGrp="1"/>
          </p:cNvSpPr>
          <p:nvPr>
            <p:ph idx="1"/>
          </p:nvPr>
        </p:nvSpPr>
        <p:spPr>
          <a:xfrm>
            <a:off x="650581" y="1434989"/>
            <a:ext cx="10820985" cy="682570"/>
          </a:xfrm>
        </p:spPr>
        <p:txBody>
          <a:bodyPr/>
          <a:lstStyle/>
          <a:p>
            <a:pPr marL="285750" indent="-285750" algn="just">
              <a:buFont typeface="Arial" panose="020B0604020202020204" pitchFamily="34" charset="0"/>
              <a:buChar char="•"/>
            </a:pPr>
            <a:r>
              <a:rPr lang="en-GB" sz="1800" dirty="0">
                <a:latin typeface="Roboto Medium" panose="02000000000000000000" pitchFamily="2" charset="0"/>
                <a:ea typeface="Roboto Medium" panose="02000000000000000000" pitchFamily="2" charset="0"/>
              </a:rPr>
              <a:t>Visual Analytics process as a sense-making loop</a:t>
            </a:r>
          </a:p>
          <a:p>
            <a:pPr marL="285750" indent="-285750">
              <a:buFont typeface="Arial" panose="020B0604020202020204" pitchFamily="34" charset="0"/>
              <a:buChar char="•"/>
            </a:pPr>
            <a:endParaRPr lang="en-GB" dirty="0"/>
          </a:p>
        </p:txBody>
      </p:sp>
      <p:pic>
        <p:nvPicPr>
          <p:cNvPr id="4" name="Picture 3"/>
          <p:cNvPicPr>
            <a:picLocks noChangeAspect="1"/>
          </p:cNvPicPr>
          <p:nvPr/>
        </p:nvPicPr>
        <p:blipFill>
          <a:blip r:embed="rId2"/>
          <a:stretch>
            <a:fillRect/>
          </a:stretch>
        </p:blipFill>
        <p:spPr>
          <a:xfrm>
            <a:off x="2721482" y="1945192"/>
            <a:ext cx="6679182" cy="3996560"/>
          </a:xfrm>
          <a:prstGeom prst="rect">
            <a:avLst/>
          </a:prstGeom>
        </p:spPr>
      </p:pic>
      <p:sp>
        <p:nvSpPr>
          <p:cNvPr id="7" name="TextBox 6"/>
          <p:cNvSpPr txBox="1"/>
          <p:nvPr/>
        </p:nvSpPr>
        <p:spPr>
          <a:xfrm>
            <a:off x="9658350" y="5941752"/>
            <a:ext cx="1114425" cy="276999"/>
          </a:xfrm>
          <a:prstGeom prst="rect">
            <a:avLst/>
          </a:prstGeom>
          <a:noFill/>
        </p:spPr>
        <p:txBody>
          <a:bodyPr wrap="square" rtlCol="0">
            <a:spAutoFit/>
          </a:bodyPr>
          <a:lstStyle/>
          <a:p>
            <a:r>
              <a:rPr lang="en-GB" sz="1200" dirty="0" smtClean="0"/>
              <a:t>Source [4]</a:t>
            </a:r>
            <a:endParaRPr lang="en-GB" sz="1200" dirty="0"/>
          </a:p>
        </p:txBody>
      </p:sp>
      <p:sp>
        <p:nvSpPr>
          <p:cNvPr id="2" name="Slide Number Placeholder 1"/>
          <p:cNvSpPr>
            <a:spLocks noGrp="1"/>
          </p:cNvSpPr>
          <p:nvPr>
            <p:ph type="sldNum" sz="quarter" idx="12"/>
          </p:nvPr>
        </p:nvSpPr>
        <p:spPr/>
        <p:txBody>
          <a:bodyPr/>
          <a:lstStyle/>
          <a:p>
            <a:fld id="{FCEE2C88-6C8F-484D-AF69-578F576B1F44}" type="slidenum">
              <a:rPr lang="en-US" smtClean="0"/>
              <a:pPr/>
              <a:t>9</a:t>
            </a:fld>
            <a:endParaRPr lang="en-US" dirty="0"/>
          </a:p>
        </p:txBody>
      </p:sp>
    </p:spTree>
    <p:extLst>
      <p:ext uri="{BB962C8B-B14F-4D97-AF65-F5344CB8AC3E}">
        <p14:creationId xmlns:p14="http://schemas.microsoft.com/office/powerpoint/2010/main" val="2422467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ema do Office">
  <a:themeElements>
    <a:clrScheme name="Blue">
      <a:dk1>
        <a:srgbClr val="000000"/>
      </a:dk1>
      <a:lt1>
        <a:srgbClr val="FFFFFF"/>
      </a:lt1>
      <a:dk2>
        <a:srgbClr val="282828"/>
      </a:dk2>
      <a:lt2>
        <a:srgbClr val="D4D4D4"/>
      </a:lt2>
      <a:accent1>
        <a:srgbClr val="A6A6A6"/>
      </a:accent1>
      <a:accent2>
        <a:srgbClr val="7E7E7E"/>
      </a:accent2>
      <a:accent3>
        <a:srgbClr val="595959"/>
      </a:accent3>
      <a:accent4>
        <a:srgbClr val="404040"/>
      </a:accent4>
      <a:accent5>
        <a:srgbClr val="262626"/>
      </a:accent5>
      <a:accent6>
        <a:srgbClr val="118CE7"/>
      </a:accent6>
      <a:hlink>
        <a:srgbClr val="118BE6"/>
      </a:hlink>
      <a:folHlink>
        <a:srgbClr val="969696"/>
      </a:folHlink>
    </a:clrScheme>
    <a:fontScheme name="Custom 2">
      <a:majorFont>
        <a:latin typeface="Roboto medium"/>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resentação1" id="{52827704-BB9B-4E60-BCEC-FD6E33D18105}" vid="{3D698D9E-6AA2-4896-8597-C39BFC2A30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3873</TotalTime>
  <Words>2018</Words>
  <Application>Microsoft Office PowerPoint</Application>
  <PresentationFormat>Widescreen</PresentationFormat>
  <Paragraphs>349</Paragraphs>
  <Slides>46</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Calibri</vt:lpstr>
      <vt:lpstr>FontAwesome</vt:lpstr>
      <vt:lpstr>Roboto Black</vt:lpstr>
      <vt:lpstr>Roboto Light</vt:lpstr>
      <vt:lpstr>Roboto Light</vt:lpstr>
      <vt:lpstr>Roboto medium</vt:lpstr>
      <vt:lpstr>Roboto medium</vt:lpstr>
      <vt:lpstr>Source Sans Pro</vt:lpstr>
      <vt:lpstr>Tema do Office</vt:lpstr>
      <vt:lpstr>Interactive Data Visualization</vt:lpstr>
      <vt:lpstr>PowerPoint Presentation</vt:lpstr>
      <vt:lpstr>PowerPoint Presentation</vt:lpstr>
      <vt:lpstr>Visual Analytics as the interplay between Visualization, Data Analysis, Interaction, and Humans Capabilities. </vt:lpstr>
      <vt:lpstr>Multi-disciplinary area. </vt:lpstr>
      <vt:lpstr>PowerPoint Presentation</vt:lpstr>
      <vt:lpstr>PowerPoint Presentation</vt:lpstr>
      <vt:lpstr>PowerPoint Presentation</vt:lpstr>
      <vt:lpstr>PowerPoint Presentation</vt:lpstr>
      <vt:lpstr>PowerPoint Presentation</vt:lpstr>
      <vt:lpstr>PowerPoint Presentation</vt:lpstr>
      <vt:lpstr>Astronomy</vt:lpstr>
      <vt:lpstr>Climate: Visual support simulation of climate models (interactive graph visualization)</vt:lpstr>
      <vt:lpstr>Social Media: VASSL: A Visual Analytics Toolkit for Social detecting and labelling Spambot</vt:lpstr>
      <vt:lpstr>Traffic Data: Visual Trajectory Analytics on Traffic Data at Road Intersections</vt:lpstr>
      <vt:lpstr>PowerPoint Presentation</vt:lpstr>
      <vt:lpstr>PowerPoint Presentation</vt:lpstr>
      <vt:lpstr>PowerPoint Presentation</vt:lpstr>
      <vt:lpstr>Deductive</vt:lpstr>
      <vt:lpstr>Inductive</vt:lpstr>
      <vt:lpstr>Abductive</vt:lpstr>
      <vt:lpstr>PowerPoint Presentation</vt:lpstr>
      <vt:lpstr>Interactive Visualization</vt:lpstr>
      <vt:lpstr>PowerPoint Presentation</vt:lpstr>
      <vt:lpstr>PowerPoint Presentation</vt:lpstr>
      <vt:lpstr>PowerPoint Presentation</vt:lpstr>
      <vt:lpstr>Interactive Visualization Tools in Python</vt:lpstr>
      <vt:lpstr>Building Interactive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 Analytics Research</vt:lpstr>
      <vt:lpstr>Research topics:</vt:lpstr>
      <vt:lpstr>Research topics: Integrating Machine Learning into Visual Analytics </vt:lpstr>
      <vt:lpstr>Research topics: Interactive Construction of Objective Functions for Classification Tasks </vt:lpstr>
      <vt:lpstr>Research topics: Visual Analytics for Model Space Navigation</vt:lpstr>
      <vt:lpstr>References</vt:lpstr>
      <vt:lpstr>References</vt:lpstr>
      <vt:lpstr>References</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Isabel Varajao</dc:creator>
  <cp:lastModifiedBy>Samih Eisa</cp:lastModifiedBy>
  <cp:revision>652</cp:revision>
  <dcterms:created xsi:type="dcterms:W3CDTF">2017-04-05T13:53:06Z</dcterms:created>
  <dcterms:modified xsi:type="dcterms:W3CDTF">2020-09-24T18:36:40Z</dcterms:modified>
</cp:coreProperties>
</file>